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334" r:id="rId2"/>
    <p:sldId id="335" r:id="rId3"/>
    <p:sldId id="336" r:id="rId4"/>
    <p:sldId id="339" r:id="rId5"/>
    <p:sldId id="372" r:id="rId6"/>
    <p:sldId id="412" r:id="rId7"/>
    <p:sldId id="373" r:id="rId8"/>
    <p:sldId id="340" r:id="rId9"/>
    <p:sldId id="404" r:id="rId10"/>
    <p:sldId id="405" r:id="rId11"/>
    <p:sldId id="406" r:id="rId12"/>
    <p:sldId id="341" r:id="rId13"/>
    <p:sldId id="408" r:id="rId14"/>
    <p:sldId id="342" r:id="rId15"/>
    <p:sldId id="407" r:id="rId16"/>
    <p:sldId id="409" r:id="rId17"/>
    <p:sldId id="410" r:id="rId18"/>
    <p:sldId id="411" r:id="rId19"/>
    <p:sldId id="343" r:id="rId20"/>
    <p:sldId id="344" r:id="rId21"/>
    <p:sldId id="374" r:id="rId22"/>
    <p:sldId id="377" r:id="rId23"/>
    <p:sldId id="378" r:id="rId24"/>
    <p:sldId id="380" r:id="rId25"/>
    <p:sldId id="381" r:id="rId26"/>
    <p:sldId id="382" r:id="rId27"/>
    <p:sldId id="383" r:id="rId28"/>
    <p:sldId id="379" r:id="rId29"/>
    <p:sldId id="384" r:id="rId30"/>
    <p:sldId id="349" r:id="rId31"/>
    <p:sldId id="385" r:id="rId32"/>
    <p:sldId id="386" r:id="rId33"/>
    <p:sldId id="389" r:id="rId34"/>
    <p:sldId id="390" r:id="rId35"/>
    <p:sldId id="392" r:id="rId36"/>
    <p:sldId id="393" r:id="rId37"/>
    <p:sldId id="394" r:id="rId38"/>
    <p:sldId id="395" r:id="rId39"/>
    <p:sldId id="396" r:id="rId40"/>
    <p:sldId id="403" r:id="rId41"/>
    <p:sldId id="397" r:id="rId42"/>
    <p:sldId id="400" r:id="rId43"/>
    <p:sldId id="398" r:id="rId44"/>
    <p:sldId id="399" r:id="rId45"/>
    <p:sldId id="401" r:id="rId46"/>
    <p:sldId id="402" r:id="rId4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4994"/>
    <a:srgbClr val="AE13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59" autoAdjust="0"/>
    <p:restoredTop sz="70382" autoAdjust="0"/>
  </p:normalViewPr>
  <p:slideViewPr>
    <p:cSldViewPr snapToGrid="0" showGuides="1">
      <p:cViewPr varScale="1">
        <p:scale>
          <a:sx n="98" d="100"/>
          <a:sy n="98" d="100"/>
        </p:scale>
        <p:origin x="1896" y="1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07" d="100"/>
          <a:sy n="107" d="100"/>
        </p:scale>
        <p:origin x="4408" y="16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6EFAA25A-A1E7-EC48-B5CE-8366EF68D90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a:extLst>
              <a:ext uri="{FF2B5EF4-FFF2-40B4-BE49-F238E27FC236}">
                <a16:creationId xmlns:a16="http://schemas.microsoft.com/office/drawing/2014/main" id="{95DF22BD-3745-2749-9B9F-674216904C5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E6EC57-64AA-DF41-9340-902CD8ED106F}" type="datetimeFigureOut">
              <a:rPr kumimoji="1" lang="zh-CN" altLang="en-US" smtClean="0"/>
              <a:t>2019/4/2</a:t>
            </a:fld>
            <a:endParaRPr kumimoji="1" lang="zh-CN" altLang="en-US"/>
          </a:p>
        </p:txBody>
      </p:sp>
      <p:sp>
        <p:nvSpPr>
          <p:cNvPr id="4" name="页脚占位符 3">
            <a:extLst>
              <a:ext uri="{FF2B5EF4-FFF2-40B4-BE49-F238E27FC236}">
                <a16:creationId xmlns:a16="http://schemas.microsoft.com/office/drawing/2014/main" id="{3F68D900-FB89-A24F-81EF-1816C50FA31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5" name="灯片编号占位符 4">
            <a:extLst>
              <a:ext uri="{FF2B5EF4-FFF2-40B4-BE49-F238E27FC236}">
                <a16:creationId xmlns:a16="http://schemas.microsoft.com/office/drawing/2014/main" id="{EBE8E5AF-F197-9048-A805-E4039E69BFA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622C40E-829E-0149-B75B-102BA9A0082E}" type="slidenum">
              <a:rPr kumimoji="1" lang="zh-CN" altLang="en-US" smtClean="0"/>
              <a:t>‹#›</a:t>
            </a:fld>
            <a:endParaRPr kumimoji="1" lang="zh-CN" altLang="en-US"/>
          </a:p>
        </p:txBody>
      </p:sp>
    </p:spTree>
    <p:extLst>
      <p:ext uri="{BB962C8B-B14F-4D97-AF65-F5344CB8AC3E}">
        <p14:creationId xmlns:p14="http://schemas.microsoft.com/office/powerpoint/2010/main" val="33418109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5BCEC9-DDE4-4B30-87D6-0017517D5E27}" type="datetimeFigureOut">
              <a:rPr lang="zh-CN" altLang="en-US" smtClean="0"/>
              <a:t>2019/4/2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D4487E-253C-4F2A-AD3B-D7DF4058A670}" type="slidenum">
              <a:rPr lang="zh-CN" altLang="en-US" smtClean="0"/>
              <a:t>‹#›</a:t>
            </a:fld>
            <a:endParaRPr lang="zh-CN" altLang="en-US"/>
          </a:p>
        </p:txBody>
      </p:sp>
    </p:spTree>
    <p:extLst>
      <p:ext uri="{BB962C8B-B14F-4D97-AF65-F5344CB8AC3E}">
        <p14:creationId xmlns:p14="http://schemas.microsoft.com/office/powerpoint/2010/main" val="6698865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819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p>
        </p:txBody>
      </p:sp>
      <p:sp>
        <p:nvSpPr>
          <p:cNvPr id="819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Arial" panose="020B0604020202020204" pitchFamily="34" charset="0"/>
                <a:ea typeface="华文中宋" charset="0"/>
              </a:defRPr>
            </a:lvl1pPr>
            <a:lvl2pPr marL="742950" indent="-285750">
              <a:defRPr sz="2000" b="1">
                <a:solidFill>
                  <a:schemeClr val="tx1"/>
                </a:solidFill>
                <a:latin typeface="Arial" panose="020B0604020202020204" pitchFamily="34" charset="0"/>
                <a:ea typeface="华文中宋" charset="0"/>
              </a:defRPr>
            </a:lvl2pPr>
            <a:lvl3pPr marL="1143000" indent="-228600">
              <a:defRPr sz="2000" b="1">
                <a:solidFill>
                  <a:schemeClr val="tx1"/>
                </a:solidFill>
                <a:latin typeface="Arial" panose="020B0604020202020204" pitchFamily="34" charset="0"/>
                <a:ea typeface="华文中宋" charset="0"/>
              </a:defRPr>
            </a:lvl3pPr>
            <a:lvl4pPr marL="1600200" indent="-228600">
              <a:defRPr sz="2000" b="1">
                <a:solidFill>
                  <a:schemeClr val="tx1"/>
                </a:solidFill>
                <a:latin typeface="Arial" panose="020B0604020202020204" pitchFamily="34" charset="0"/>
                <a:ea typeface="华文中宋" charset="0"/>
              </a:defRPr>
            </a:lvl4pPr>
            <a:lvl5pPr marL="2057400" indent="-228600">
              <a:defRPr sz="2000" b="1">
                <a:solidFill>
                  <a:schemeClr val="tx1"/>
                </a:solidFill>
                <a:latin typeface="Arial" panose="020B0604020202020204" pitchFamily="34" charset="0"/>
                <a:ea typeface="华文中宋"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华文中宋"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华文中宋"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华文中宋"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华文中宋" charset="0"/>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9F000F6D-74D8-0C46-B428-4DE0EB034880}" type="slidenum">
              <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charset="0"/>
                <a:cs typeface="+mn-cs"/>
              </a:rPr>
              <a:t>1</a:t>
            </a:fld>
            <a:endParaRPr kumimoji="0" lang="en-US" altLang="zh-CN" sz="1200" b="0" i="0" u="none" strike="noStrike" kern="1200" cap="none" spc="0" normalizeH="0" baseline="0" noProof="0">
              <a:ln>
                <a:noFill/>
              </a:ln>
              <a:solidFill>
                <a:prstClr val="black"/>
              </a:solidFill>
              <a:effectLst/>
              <a:uLnTx/>
              <a:uFillTx/>
              <a:latin typeface="Arial" panose="020B0604020202020204" pitchFamily="34" charset="0"/>
              <a:ea typeface="宋体" charset="0"/>
              <a:cs typeface="+mn-cs"/>
            </a:endParaRPr>
          </a:p>
        </p:txBody>
      </p:sp>
    </p:spTree>
    <p:extLst>
      <p:ext uri="{BB962C8B-B14F-4D97-AF65-F5344CB8AC3E}">
        <p14:creationId xmlns:p14="http://schemas.microsoft.com/office/powerpoint/2010/main" val="3246718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FD4487E-253C-4F2A-AD3B-D7DF4058A670}" type="slidenum">
              <a:rPr lang="zh-CN" altLang="en-US" smtClean="0"/>
              <a:t>10</a:t>
            </a:fld>
            <a:endParaRPr lang="zh-CN" altLang="en-US"/>
          </a:p>
        </p:txBody>
      </p:sp>
    </p:spTree>
    <p:extLst>
      <p:ext uri="{BB962C8B-B14F-4D97-AF65-F5344CB8AC3E}">
        <p14:creationId xmlns:p14="http://schemas.microsoft.com/office/powerpoint/2010/main" val="1283723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lvl="1"/>
            <a:r>
              <a:rPr lang="en" altLang="zh-CN" dirty="0" err="1"/>
              <a:t>Zipf</a:t>
            </a:r>
            <a:r>
              <a:rPr lang="en" altLang="zh-CN" dirty="0"/>
              <a:t>–Pareto–Yule and power laws </a:t>
            </a:r>
          </a:p>
          <a:p>
            <a:pPr lvl="1"/>
            <a:r>
              <a:rPr lang="en" altLang="zh-CN" dirty="0"/>
              <a:t>Graph theoretic methods </a:t>
            </a:r>
          </a:p>
          <a:p>
            <a:pPr lvl="1"/>
            <a:r>
              <a:rPr lang="en" altLang="zh-CN" dirty="0"/>
              <a:t>A brief primer on graphs and terminology </a:t>
            </a:r>
          </a:p>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5FD4487E-253C-4F2A-AD3B-D7DF4058A670}" type="slidenum">
              <a:rPr lang="zh-CN" altLang="en-US" smtClean="0"/>
              <a:t>11</a:t>
            </a:fld>
            <a:endParaRPr lang="zh-CN" altLang="en-US"/>
          </a:p>
        </p:txBody>
      </p:sp>
    </p:spTree>
    <p:extLst>
      <p:ext uri="{BB962C8B-B14F-4D97-AF65-F5344CB8AC3E}">
        <p14:creationId xmlns:p14="http://schemas.microsoft.com/office/powerpoint/2010/main" val="1763313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None/>
            </a:pPr>
            <a:r>
              <a:rPr lang="zh-CN" altLang="en-US" sz="1200" dirty="0"/>
              <a:t>评判标准：</a:t>
            </a:r>
            <a:endParaRPr lang="en-US" altLang="zh-CN" sz="1200" dirty="0"/>
          </a:p>
          <a:p>
            <a:pPr marL="0" indent="0">
              <a:buNone/>
            </a:pPr>
            <a:r>
              <a:rPr lang="zh-CN" altLang="en-US" sz="1200" dirty="0"/>
              <a:t>问题相关度曲线：当前问题与之前问题的相关度（问题进行分割，多选变为单选</a:t>
            </a:r>
            <a:endParaRPr lang="en-US" altLang="zh-CN" sz="1200" dirty="0"/>
          </a:p>
          <a:p>
            <a:pPr marL="0" indent="0">
              <a:buNone/>
            </a:pPr>
            <a:r>
              <a:rPr lang="zh-CN" altLang="en-US" sz="1200" dirty="0"/>
              <a:t>回答折线：用户回答的情况用</a:t>
            </a:r>
            <a:r>
              <a:rPr lang="en-US" altLang="zh-CN" sz="1200" dirty="0"/>
              <a:t>0/1</a:t>
            </a:r>
            <a:r>
              <a:rPr lang="zh-CN" altLang="en-US" sz="1200" dirty="0"/>
              <a:t>表示</a:t>
            </a:r>
            <a:endParaRPr lang="en-US" altLang="zh-CN" sz="1200" dirty="0"/>
          </a:p>
          <a:p>
            <a:pPr marL="0" indent="0">
              <a:buNone/>
            </a:pPr>
            <a:r>
              <a:rPr lang="zh-CN" altLang="en-US" sz="1200" dirty="0"/>
              <a:t>回答相关度曲线：用户回答的相关程度，计算方法当回答为</a:t>
            </a:r>
            <a:r>
              <a:rPr lang="en-US" altLang="zh-CN" sz="1200" dirty="0"/>
              <a:t>1</a:t>
            </a:r>
            <a:r>
              <a:rPr lang="zh-CN" altLang="en-US" sz="1200" dirty="0"/>
              <a:t>时即为问题相关，当回答为</a:t>
            </a:r>
            <a:r>
              <a:rPr lang="en-US" altLang="zh-CN" sz="1200" dirty="0"/>
              <a:t>0</a:t>
            </a:r>
            <a:r>
              <a:rPr lang="zh-CN" altLang="en-US" sz="1200" dirty="0"/>
              <a:t>时，为</a:t>
            </a:r>
            <a:r>
              <a:rPr lang="en-US" altLang="zh-CN" sz="1200" dirty="0"/>
              <a:t>2</a:t>
            </a:r>
            <a:r>
              <a:rPr lang="zh-CN" altLang="en-US" sz="1200" dirty="0"/>
              <a:t>倍的问题平均相关度</a:t>
            </a:r>
            <a:r>
              <a:rPr lang="en-US" altLang="zh-CN" sz="1200" dirty="0"/>
              <a:t>-</a:t>
            </a:r>
            <a:r>
              <a:rPr lang="zh-CN" altLang="en-US" sz="1200" dirty="0"/>
              <a:t>当前问题相关度。</a:t>
            </a:r>
            <a:endParaRPr lang="en-US" altLang="zh-CN" sz="1200" dirty="0"/>
          </a:p>
          <a:p>
            <a:pPr marL="0" indent="0">
              <a:buNone/>
            </a:pPr>
            <a:r>
              <a:rPr lang="zh-CN" altLang="en-US" sz="1200" dirty="0"/>
              <a:t>回答相关度变化曲线：回答的平均相关度</a:t>
            </a:r>
            <a:endParaRPr lang="en-US" altLang="zh-CN" sz="1200" dirty="0"/>
          </a:p>
          <a:p>
            <a:pPr marL="0" indent="0">
              <a:buNone/>
            </a:pPr>
            <a:endParaRPr lang="en-US" altLang="zh-CN" sz="1200" dirty="0"/>
          </a:p>
          <a:p>
            <a:pPr marL="0" indent="0">
              <a:buNone/>
            </a:pPr>
            <a:r>
              <a:rPr lang="zh-CN" altLang="en-US" sz="1200" dirty="0"/>
              <a:t>用四条曲线判断是否为</a:t>
            </a:r>
            <a:r>
              <a:rPr lang="en-US" altLang="zh-CN" sz="1200" dirty="0"/>
              <a:t>gaming</a:t>
            </a:r>
            <a:r>
              <a:rPr lang="zh-CN" altLang="en-US" sz="1200" dirty="0"/>
              <a:t>用户</a:t>
            </a:r>
            <a:endParaRPr lang="en-US" altLang="zh-CN" sz="1200" dirty="0"/>
          </a:p>
          <a:p>
            <a:pPr marL="0" indent="0">
              <a:buNone/>
            </a:pPr>
            <a:r>
              <a:rPr lang="zh-CN" altLang="en-US" sz="1200" dirty="0"/>
              <a:t>如果其回答相关度曲线更趋向于不相关的回答，暂时判断为</a:t>
            </a:r>
            <a:r>
              <a:rPr lang="en-US" altLang="zh-CN" sz="1200" dirty="0"/>
              <a:t>gaming</a:t>
            </a:r>
            <a:r>
              <a:rPr lang="zh-CN" altLang="en-US" sz="1200" dirty="0"/>
              <a:t>用户（全部做一个平均）</a:t>
            </a:r>
            <a:endParaRPr lang="en-US" altLang="zh-CN" sz="1200" dirty="0"/>
          </a:p>
          <a:p>
            <a:pPr marL="0" indent="0">
              <a:buNone/>
            </a:pPr>
            <a:r>
              <a:rPr lang="zh-CN" altLang="en-US" sz="1200" dirty="0"/>
              <a:t>回答相关度变化曲线判断哪个问题退出，从后往前找（找骤降的或者在较长一段回答中基本程下降趋势的，判断这些问题都有可能成为影响用户体验的问题）</a:t>
            </a:r>
            <a:endParaRPr lang="en-US" altLang="zh-CN" sz="1200" dirty="0"/>
          </a:p>
          <a:p>
            <a:endParaRPr lang="zh-CN" altLang="en-US" dirty="0"/>
          </a:p>
        </p:txBody>
      </p:sp>
      <p:sp>
        <p:nvSpPr>
          <p:cNvPr id="4" name="灯片编号占位符 3"/>
          <p:cNvSpPr>
            <a:spLocks noGrp="1"/>
          </p:cNvSpPr>
          <p:nvPr>
            <p:ph type="sldNum" sz="quarter" idx="10"/>
          </p:nvPr>
        </p:nvSpPr>
        <p:spPr/>
        <p:txBody>
          <a:bodyPr/>
          <a:lstStyle/>
          <a:p>
            <a:fld id="{5FD4487E-253C-4F2A-AD3B-D7DF4058A670}" type="slidenum">
              <a:rPr lang="zh-CN" altLang="en-US" smtClean="0"/>
              <a:t>12</a:t>
            </a:fld>
            <a:endParaRPr lang="zh-CN" altLang="en-US"/>
          </a:p>
        </p:txBody>
      </p:sp>
    </p:spTree>
    <p:extLst>
      <p:ext uri="{BB962C8B-B14F-4D97-AF65-F5344CB8AC3E}">
        <p14:creationId xmlns:p14="http://schemas.microsoft.com/office/powerpoint/2010/main" val="19299886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2.2.1</a:t>
            </a:r>
            <a:r>
              <a:rPr lang="zh-CN" altLang="en-US" sz="1200" kern="1200" dirty="0">
                <a:solidFill>
                  <a:schemeClr val="tx1"/>
                </a:solidFill>
                <a:effectLst/>
                <a:latin typeface="+mn-lt"/>
                <a:ea typeface="+mn-ea"/>
                <a:cs typeface="+mn-cs"/>
              </a:rPr>
              <a:t>。度分布</a:t>
            </a:r>
          </a:p>
          <a:p>
            <a:r>
              <a:rPr lang="zh-CN" altLang="en-US" sz="1200" kern="1200" dirty="0">
                <a:solidFill>
                  <a:schemeClr val="tx1"/>
                </a:solidFill>
                <a:effectLst/>
                <a:latin typeface="+mn-lt"/>
                <a:ea typeface="+mn-ea"/>
                <a:cs typeface="+mn-cs"/>
              </a:rPr>
              <a:t>我们进行的第一个实验是验证早期的观察结果，即</a:t>
            </a:r>
            <a:r>
              <a:rPr lang="en-US" altLang="zh-CN" sz="1200" kern="1200" dirty="0">
                <a:solidFill>
                  <a:schemeClr val="tx1"/>
                </a:solidFill>
                <a:effectLst/>
                <a:latin typeface="+mn-lt"/>
                <a:ea typeface="+mn-ea"/>
                <a:cs typeface="+mn-cs"/>
              </a:rPr>
              <a:t>Web</a:t>
            </a:r>
            <a:r>
              <a:rPr lang="zh-CN" altLang="en-US" sz="1200" kern="1200" dirty="0">
                <a:solidFill>
                  <a:schemeClr val="tx1"/>
                </a:solidFill>
                <a:effectLst/>
                <a:latin typeface="+mn-lt"/>
                <a:ea typeface="+mn-ea"/>
                <a:cs typeface="+mn-cs"/>
              </a:rPr>
              <a:t>上的进度和出度分布是根据幂律分布的。我们在</a:t>
            </a:r>
            <a:r>
              <a:rPr lang="en-US" altLang="zh-CN" sz="1200" kern="1200" dirty="0">
                <a:solidFill>
                  <a:schemeClr val="tx1"/>
                </a:solidFill>
                <a:effectLst/>
                <a:latin typeface="+mn-lt"/>
                <a:ea typeface="+mn-ea"/>
                <a:cs typeface="+mn-cs"/>
              </a:rPr>
              <a:t>5</a:t>
            </a:r>
            <a:r>
              <a:rPr lang="zh-CN" altLang="en-US" sz="1200" kern="1200" dirty="0">
                <a:solidFill>
                  <a:schemeClr val="tx1"/>
                </a:solidFill>
                <a:effectLst/>
                <a:latin typeface="+mn-lt"/>
                <a:ea typeface="+mn-ea"/>
                <a:cs typeface="+mn-cs"/>
              </a:rPr>
              <a:t>月和</a:t>
            </a:r>
            <a:r>
              <a:rPr lang="en-US" altLang="zh-CN" sz="1200" kern="1200" dirty="0">
                <a:solidFill>
                  <a:schemeClr val="tx1"/>
                </a:solidFill>
                <a:effectLst/>
                <a:latin typeface="+mn-lt"/>
                <a:ea typeface="+mn-ea"/>
                <a:cs typeface="+mn-cs"/>
              </a:rPr>
              <a:t>10</a:t>
            </a:r>
            <a:r>
              <a:rPr lang="zh-CN" altLang="en-US" sz="1200" kern="1200" dirty="0">
                <a:solidFill>
                  <a:schemeClr val="tx1"/>
                </a:solidFill>
                <a:effectLst/>
                <a:latin typeface="+mn-lt"/>
                <a:ea typeface="+mn-ea"/>
                <a:cs typeface="+mn-cs"/>
              </a:rPr>
              <a:t>月的网络爬虫上进行了实验。结果如图</a:t>
            </a:r>
            <a:r>
              <a:rPr lang="en-US" altLang="zh-CN" sz="1200" kern="1200" dirty="0">
                <a:solidFill>
                  <a:schemeClr val="tx1"/>
                </a:solidFill>
                <a:effectLst/>
                <a:latin typeface="+mn-lt"/>
                <a:ea typeface="+mn-ea"/>
                <a:cs typeface="+mn-cs"/>
              </a:rPr>
              <a:t>1</a:t>
            </a:r>
            <a:r>
              <a:rPr lang="zh-CN" altLang="en-US" sz="1200" kern="1200" dirty="0">
                <a:solidFill>
                  <a:schemeClr val="tx1"/>
                </a:solidFill>
                <a:effectLst/>
                <a:latin typeface="+mn-lt"/>
                <a:ea typeface="+mn-ea"/>
                <a:cs typeface="+mn-cs"/>
              </a:rPr>
              <a:t>和图</a:t>
            </a:r>
            <a:r>
              <a:rPr lang="en-US" altLang="zh-CN" sz="1200" kern="1200" dirty="0">
                <a:solidFill>
                  <a:schemeClr val="tx1"/>
                </a:solidFill>
                <a:effectLst/>
                <a:latin typeface="+mn-lt"/>
                <a:ea typeface="+mn-ea"/>
                <a:cs typeface="+mn-cs"/>
              </a:rPr>
              <a:t>3</a:t>
            </a:r>
            <a:r>
              <a:rPr lang="zh-CN" altLang="en-US" sz="1200" kern="1200" dirty="0">
                <a:solidFill>
                  <a:schemeClr val="tx1"/>
                </a:solidFill>
                <a:effectLst/>
                <a:latin typeface="+mn-lt"/>
                <a:ea typeface="+mn-ea"/>
                <a:cs typeface="+mn-cs"/>
              </a:rPr>
              <a:t>所示，与已有两年以上</a:t>
            </a:r>
            <a:r>
              <a:rPr lang="en-US" altLang="zh-CN" sz="1200" kern="1200" dirty="0">
                <a:solidFill>
                  <a:schemeClr val="tx1"/>
                </a:solidFill>
                <a:effectLst/>
                <a:latin typeface="+mn-lt"/>
                <a:ea typeface="+mn-ea"/>
                <a:cs typeface="+mn-cs"/>
              </a:rPr>
              <a:t>[21]</a:t>
            </a:r>
            <a:r>
              <a:rPr lang="zh-CN" altLang="en-US" sz="1200" kern="1200" dirty="0">
                <a:solidFill>
                  <a:schemeClr val="tx1"/>
                </a:solidFill>
                <a:effectLst/>
                <a:latin typeface="+mn-lt"/>
                <a:ea typeface="+mn-ea"/>
                <a:cs typeface="+mn-cs"/>
              </a:rPr>
              <a:t>数据的相似实验结果有显著的一致性。的确，在</a:t>
            </a:r>
            <a:r>
              <a:rPr lang="en-US" altLang="zh-CN" sz="1200" kern="1200" dirty="0">
                <a:solidFill>
                  <a:schemeClr val="tx1"/>
                </a:solidFill>
                <a:effectLst/>
                <a:latin typeface="+mn-lt"/>
                <a:ea typeface="+mn-ea"/>
                <a:cs typeface="+mn-cs"/>
              </a:rPr>
              <a:t>in-degree</a:t>
            </a:r>
            <a:r>
              <a:rPr lang="zh-CN" altLang="en-US" sz="1200" kern="1200" dirty="0">
                <a:solidFill>
                  <a:schemeClr val="tx1"/>
                </a:solidFill>
                <a:effectLst/>
                <a:latin typeface="+mn-lt"/>
                <a:ea typeface="+mn-ea"/>
                <a:cs typeface="+mn-cs"/>
              </a:rPr>
              <a:t>的情况下，幂律的指数始终在</a:t>
            </a:r>
            <a:r>
              <a:rPr lang="en-US" altLang="zh-CN" sz="1200" kern="1200" dirty="0">
                <a:solidFill>
                  <a:schemeClr val="tx1"/>
                </a:solidFill>
                <a:effectLst/>
                <a:latin typeface="+mn-lt"/>
                <a:ea typeface="+mn-ea"/>
                <a:cs typeface="+mn-cs"/>
              </a:rPr>
              <a:t>2.1</a:t>
            </a:r>
            <a:r>
              <a:rPr lang="zh-CN" altLang="en-US" sz="1200" kern="1200" dirty="0">
                <a:solidFill>
                  <a:schemeClr val="tx1"/>
                </a:solidFill>
                <a:effectLst/>
                <a:latin typeface="+mn-lt"/>
                <a:ea typeface="+mn-ea"/>
                <a:cs typeface="+mn-cs"/>
              </a:rPr>
              <a:t>左右，文献</a:t>
            </a:r>
            <a:r>
              <a:rPr lang="en-US" altLang="zh-CN" sz="1200" kern="1200" dirty="0">
                <a:solidFill>
                  <a:schemeClr val="tx1"/>
                </a:solidFill>
                <a:effectLst/>
                <a:latin typeface="+mn-lt"/>
                <a:ea typeface="+mn-ea"/>
                <a:cs typeface="+mn-cs"/>
              </a:rPr>
              <a:t>[5,21]</a:t>
            </a:r>
            <a:r>
              <a:rPr lang="zh-CN" altLang="en-US" sz="1200" kern="1200" dirty="0">
                <a:solidFill>
                  <a:schemeClr val="tx1"/>
                </a:solidFill>
                <a:effectLst/>
                <a:latin typeface="+mn-lt"/>
                <a:ea typeface="+mn-ea"/>
                <a:cs typeface="+mn-cs"/>
              </a:rPr>
              <a:t>报道了这个数字。</a:t>
            </a:r>
            <a:r>
              <a:rPr lang="en-US" altLang="zh-CN" sz="1200" kern="1200" dirty="0">
                <a:solidFill>
                  <a:schemeClr val="tx1"/>
                </a:solidFill>
                <a:effectLst/>
                <a:latin typeface="+mn-lt"/>
                <a:ea typeface="+mn-ea"/>
                <a:cs typeface="+mn-cs"/>
              </a:rPr>
              <a:t>x</a:t>
            </a:r>
            <a:r>
              <a:rPr lang="zh-CN" altLang="en-US" sz="1200" kern="1200" dirty="0">
                <a:solidFill>
                  <a:schemeClr val="tx1"/>
                </a:solidFill>
                <a:effectLst/>
                <a:latin typeface="+mn-lt"/>
                <a:ea typeface="+mn-ea"/>
                <a:cs typeface="+mn-cs"/>
              </a:rPr>
              <a:t>轴上</a:t>
            </a:r>
            <a:r>
              <a:rPr lang="en-US" altLang="zh-CN" sz="1200" kern="1200" dirty="0">
                <a:solidFill>
                  <a:schemeClr val="tx1"/>
                </a:solidFill>
                <a:effectLst/>
                <a:latin typeface="+mn-lt"/>
                <a:ea typeface="+mn-ea"/>
                <a:cs typeface="+mn-cs"/>
              </a:rPr>
              <a:t>120</a:t>
            </a:r>
            <a:r>
              <a:rPr lang="zh-CN" altLang="en-US" sz="1200" kern="1200" dirty="0">
                <a:solidFill>
                  <a:schemeClr val="tx1"/>
                </a:solidFill>
                <a:effectLst/>
                <a:latin typeface="+mn-lt"/>
                <a:ea typeface="+mn-ea"/>
                <a:cs typeface="+mn-cs"/>
              </a:rPr>
              <a:t>处的异常凸起是由单个垃圾邮件发送者形成的一个大集团造成的。在我们所有的对数对数图中，直线是最佳幂律拟合的线性回归。</a:t>
            </a:r>
            <a:endParaRPr lang="en-US" altLang="zh-CN" sz="1200" kern="1200" dirty="0">
              <a:solidFill>
                <a:schemeClr val="tx1"/>
              </a:solidFill>
              <a:effectLst/>
              <a:latin typeface="+mn-lt"/>
              <a:ea typeface="+mn-ea"/>
              <a:cs typeface="+mn-cs"/>
            </a:endParaRPr>
          </a:p>
          <a:p>
            <a:r>
              <a:rPr lang="zh-CN" altLang="en-US" dirty="0"/>
              <a:t>虽然指数为</a:t>
            </a:r>
            <a:r>
              <a:rPr lang="en-US" altLang="zh-CN" dirty="0"/>
              <a:t>2.72</a:t>
            </a:r>
            <a:r>
              <a:rPr lang="zh-CN" altLang="en-US" dirty="0"/>
              <a:t>，但外度分布也呈现幂律，如图</a:t>
            </a:r>
            <a:r>
              <a:rPr lang="en-US" altLang="zh-CN" dirty="0"/>
              <a:t>2</a:t>
            </a:r>
            <a:r>
              <a:rPr lang="zh-CN" altLang="en-US" dirty="0"/>
              <a:t>和图</a:t>
            </a:r>
            <a:r>
              <a:rPr lang="en-US" altLang="zh-CN" dirty="0"/>
              <a:t>4</a:t>
            </a:r>
            <a:r>
              <a:rPr lang="zh-CN" altLang="en-US" dirty="0"/>
              <a:t>所示。值得注意的是，</a:t>
            </a:r>
            <a:r>
              <a:rPr lang="en-US" altLang="zh-CN" dirty="0"/>
              <a:t>out-degree</a:t>
            </a:r>
            <a:r>
              <a:rPr lang="zh-CN" altLang="en-US" dirty="0"/>
              <a:t>分布的</a:t>
            </a:r>
            <a:r>
              <a:rPr lang="en-US" altLang="zh-CN" dirty="0" err="1"/>
              <a:t>ini</a:t>
            </a:r>
            <a:r>
              <a:rPr lang="en-US" altLang="zh-CN" dirty="0"/>
              <a:t>-</a:t>
            </a:r>
            <a:r>
              <a:rPr lang="zh-CN" altLang="en-US" dirty="0"/>
              <a:t>势段与幂律有显著的偏离，这表明</a:t>
            </a:r>
            <a:r>
              <a:rPr lang="en-US" altLang="zh-CN" dirty="0"/>
              <a:t>out-degree</a:t>
            </a:r>
            <a:r>
              <a:rPr lang="zh-CN" altLang="en-US" dirty="0"/>
              <a:t>低的页面遵循不同的分布</a:t>
            </a:r>
            <a:r>
              <a:rPr lang="en-US" altLang="zh-CN" dirty="0"/>
              <a:t>(</a:t>
            </a:r>
            <a:r>
              <a:rPr lang="zh-CN" altLang="en-US" dirty="0"/>
              <a:t>可能是泊松分布，也可能是泊松与幂律的组合，如偏差的凹性所示</a:t>
            </a:r>
            <a:r>
              <a:rPr lang="en-US" altLang="zh-CN" dirty="0"/>
              <a:t>)</a:t>
            </a:r>
            <a:r>
              <a:rPr lang="zh-CN" altLang="en-US" dirty="0"/>
              <a:t>。为了更好地理解这种组合，还需要进一步的研究。</a:t>
            </a:r>
          </a:p>
        </p:txBody>
      </p:sp>
      <p:sp>
        <p:nvSpPr>
          <p:cNvPr id="4" name="灯片编号占位符 3"/>
          <p:cNvSpPr>
            <a:spLocks noGrp="1"/>
          </p:cNvSpPr>
          <p:nvPr>
            <p:ph type="sldNum" sz="quarter" idx="10"/>
          </p:nvPr>
        </p:nvSpPr>
        <p:spPr/>
        <p:txBody>
          <a:bodyPr/>
          <a:lstStyle/>
          <a:p>
            <a:fld id="{5FD4487E-253C-4F2A-AD3B-D7DF4058A670}" type="slidenum">
              <a:rPr lang="zh-CN" altLang="en-US" smtClean="0"/>
              <a:t>13</a:t>
            </a:fld>
            <a:endParaRPr lang="zh-CN" altLang="en-US"/>
          </a:p>
        </p:txBody>
      </p:sp>
    </p:spTree>
    <p:extLst>
      <p:ext uri="{BB962C8B-B14F-4D97-AF65-F5344CB8AC3E}">
        <p14:creationId xmlns:p14="http://schemas.microsoft.com/office/powerpoint/2010/main" val="26259692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2.2.2</a:t>
            </a:r>
            <a:r>
              <a:rPr lang="zh-CN" altLang="en-US" sz="1200" kern="1200" dirty="0">
                <a:solidFill>
                  <a:schemeClr val="tx1"/>
                </a:solidFill>
                <a:effectLst/>
                <a:latin typeface="+mn-lt"/>
                <a:ea typeface="+mn-ea"/>
                <a:cs typeface="+mn-cs"/>
              </a:rPr>
              <a:t>。无向连通组件</a:t>
            </a:r>
          </a:p>
          <a:p>
            <a:r>
              <a:rPr lang="zh-CN" altLang="en-US" sz="1200" kern="1200" dirty="0">
                <a:solidFill>
                  <a:schemeClr val="tx1"/>
                </a:solidFill>
                <a:effectLst/>
                <a:latin typeface="+mn-lt"/>
                <a:ea typeface="+mn-ea"/>
                <a:cs typeface="+mn-cs"/>
              </a:rPr>
              <a:t>在下一组实验中，我们将</a:t>
            </a:r>
            <a:r>
              <a:rPr lang="en-US" altLang="zh-CN" sz="1200" kern="1200" dirty="0">
                <a:solidFill>
                  <a:schemeClr val="tx1"/>
                </a:solidFill>
                <a:effectLst/>
                <a:latin typeface="+mn-lt"/>
                <a:ea typeface="+mn-ea"/>
                <a:cs typeface="+mn-cs"/>
              </a:rPr>
              <a:t>Web</a:t>
            </a:r>
            <a:r>
              <a:rPr lang="zh-CN" altLang="en-US" sz="1200" kern="1200" dirty="0">
                <a:solidFill>
                  <a:schemeClr val="tx1"/>
                </a:solidFill>
                <a:effectLst/>
                <a:latin typeface="+mn-lt"/>
                <a:ea typeface="+mn-ea"/>
                <a:cs typeface="+mn-cs"/>
              </a:rPr>
              <a:t>图视为无向图，并找出无向组件的大小。我们发现一个包含</a:t>
            </a:r>
            <a:r>
              <a:rPr lang="en-US" altLang="zh-CN" sz="1200" kern="1200" dirty="0">
                <a:solidFill>
                  <a:schemeClr val="tx1"/>
                </a:solidFill>
                <a:effectLst/>
                <a:latin typeface="+mn-lt"/>
                <a:ea typeface="+mn-ea"/>
                <a:cs typeface="+mn-cs"/>
              </a:rPr>
              <a:t>1.86</a:t>
            </a:r>
            <a:r>
              <a:rPr lang="zh-CN" altLang="en-US" sz="1200" kern="1200" dirty="0">
                <a:solidFill>
                  <a:schemeClr val="tx1"/>
                </a:solidFill>
                <a:effectLst/>
                <a:latin typeface="+mn-lt"/>
                <a:ea typeface="+mn-ea"/>
                <a:cs typeface="+mn-cs"/>
              </a:rPr>
              <a:t>亿个节点的巨大组件，其中</a:t>
            </a:r>
            <a:r>
              <a:rPr lang="en-US" altLang="zh-CN" sz="1200" kern="1200" dirty="0">
                <a:solidFill>
                  <a:schemeClr val="tx1"/>
                </a:solidFill>
                <a:effectLst/>
                <a:latin typeface="+mn-lt"/>
                <a:ea typeface="+mn-ea"/>
                <a:cs typeface="+mn-cs"/>
              </a:rPr>
              <a:t>91%</a:t>
            </a:r>
            <a:r>
              <a:rPr lang="zh-CN" altLang="en-US" sz="1200" kern="1200" dirty="0">
                <a:solidFill>
                  <a:schemeClr val="tx1"/>
                </a:solidFill>
                <a:effectLst/>
                <a:latin typeface="+mn-lt"/>
                <a:ea typeface="+mn-ea"/>
                <a:cs typeface="+mn-cs"/>
              </a:rPr>
              <a:t>的节点可以通过向前或向后链接彼此访问。这是通过运行</a:t>
            </a:r>
            <a:r>
              <a:rPr lang="en-US" altLang="zh-CN" sz="1200" kern="1200" dirty="0">
                <a:solidFill>
                  <a:schemeClr val="tx1"/>
                </a:solidFill>
                <a:effectLst/>
                <a:latin typeface="+mn-lt"/>
                <a:ea typeface="+mn-ea"/>
                <a:cs typeface="+mn-cs"/>
              </a:rPr>
              <a:t>WCC</a:t>
            </a:r>
            <a:r>
              <a:rPr lang="zh-CN" altLang="en-US" sz="1200" kern="1200" dirty="0">
                <a:solidFill>
                  <a:schemeClr val="tx1"/>
                </a:solidFill>
                <a:effectLst/>
                <a:latin typeface="+mn-lt"/>
                <a:ea typeface="+mn-ea"/>
                <a:cs typeface="+mn-cs"/>
              </a:rPr>
              <a:t>算法完成的，该算法简单地在无向</a:t>
            </a:r>
            <a:r>
              <a:rPr lang="en-US" altLang="zh-CN" sz="1200" kern="1200" dirty="0">
                <a:solidFill>
                  <a:schemeClr val="tx1"/>
                </a:solidFill>
                <a:effectLst/>
                <a:latin typeface="+mn-lt"/>
                <a:ea typeface="+mn-ea"/>
                <a:cs typeface="+mn-cs"/>
              </a:rPr>
              <a:t>Web</a:t>
            </a:r>
            <a:r>
              <a:rPr lang="zh-CN" altLang="en-US" sz="1200" kern="1200" dirty="0">
                <a:solidFill>
                  <a:schemeClr val="tx1"/>
                </a:solidFill>
                <a:effectLst/>
                <a:latin typeface="+mn-lt"/>
                <a:ea typeface="+mn-ea"/>
                <a:cs typeface="+mn-cs"/>
              </a:rPr>
              <a:t>图中找到所有连接的组件。因此，如果可以同时浏览正向和反向定向链接，</a:t>
            </a:r>
            <a:r>
              <a:rPr lang="en-US" altLang="zh-CN" sz="1200" kern="1200" dirty="0">
                <a:solidFill>
                  <a:schemeClr val="tx1"/>
                </a:solidFill>
                <a:effectLst/>
                <a:latin typeface="+mn-lt"/>
                <a:ea typeface="+mn-ea"/>
                <a:cs typeface="+mn-cs"/>
              </a:rPr>
              <a:t>Web</a:t>
            </a:r>
            <a:r>
              <a:rPr lang="zh-CN" altLang="en-US" sz="1200" kern="1200" dirty="0">
                <a:solidFill>
                  <a:schemeClr val="tx1"/>
                </a:solidFill>
                <a:effectLst/>
                <a:latin typeface="+mn-lt"/>
                <a:ea typeface="+mn-ea"/>
                <a:cs typeface="+mn-cs"/>
              </a:rPr>
              <a:t>就是一个连接良好的图。令人惊讶的是，即使</a:t>
            </a:r>
            <a:r>
              <a:rPr lang="en-US" altLang="zh-CN" sz="1200" kern="1200" dirty="0">
                <a:solidFill>
                  <a:schemeClr val="tx1"/>
                </a:solidFill>
                <a:effectLst/>
                <a:latin typeface="+mn-lt"/>
                <a:ea typeface="+mn-ea"/>
                <a:cs typeface="+mn-cs"/>
              </a:rPr>
              <a:t>WCCs</a:t>
            </a:r>
            <a:r>
              <a:rPr lang="zh-CN" altLang="en-US" sz="1200" kern="1200" dirty="0">
                <a:solidFill>
                  <a:schemeClr val="tx1"/>
                </a:solidFill>
                <a:effectLst/>
                <a:latin typeface="+mn-lt"/>
                <a:ea typeface="+mn-ea"/>
                <a:cs typeface="+mn-cs"/>
              </a:rPr>
              <a:t>的尺寸分布也呈现出指数约为</a:t>
            </a:r>
            <a:r>
              <a:rPr lang="en-US" altLang="zh-CN" sz="1200" kern="1200" dirty="0">
                <a:solidFill>
                  <a:schemeClr val="tx1"/>
                </a:solidFill>
                <a:effectLst/>
                <a:latin typeface="+mn-lt"/>
                <a:ea typeface="+mn-ea"/>
                <a:cs typeface="+mn-cs"/>
              </a:rPr>
              <a:t>2.5</a:t>
            </a:r>
            <a:r>
              <a:rPr lang="zh-CN" altLang="en-US" sz="1200" kern="1200" dirty="0">
                <a:solidFill>
                  <a:schemeClr val="tx1"/>
                </a:solidFill>
                <a:effectLst/>
                <a:latin typeface="+mn-lt"/>
                <a:ea typeface="+mn-ea"/>
                <a:cs typeface="+mn-cs"/>
              </a:rPr>
              <a:t>的幂律</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图</a:t>
            </a:r>
            <a:r>
              <a:rPr lang="en-US" altLang="zh-CN" sz="1200" kern="1200" dirty="0">
                <a:solidFill>
                  <a:schemeClr val="tx1"/>
                </a:solidFill>
                <a:effectLst/>
                <a:latin typeface="+mn-lt"/>
                <a:ea typeface="+mn-ea"/>
                <a:cs typeface="+mn-cs"/>
              </a:rPr>
              <a:t>5)</a:t>
            </a:r>
            <a:r>
              <a:rPr lang="zh-CN" altLang="en-US" sz="1200" kern="1200" dirty="0">
                <a:solidFill>
                  <a:schemeClr val="tx1"/>
                </a:solidFill>
                <a:effectLst/>
                <a:latin typeface="+mn-lt"/>
                <a:ea typeface="+mn-ea"/>
                <a:cs typeface="+mn-cs"/>
              </a:rPr>
              <a:t>。</a:t>
            </a:r>
          </a:p>
          <a:p>
            <a:r>
              <a:rPr lang="zh-CN" altLang="en-US" sz="1200" kern="1200" dirty="0">
                <a:solidFill>
                  <a:schemeClr val="tx1"/>
                </a:solidFill>
                <a:effectLst/>
                <a:latin typeface="+mn-lt"/>
                <a:ea typeface="+mn-ea"/>
                <a:cs typeface="+mn-cs"/>
              </a:rPr>
              <a:t>这种广泛的连接是由几个大程度的节点作为“连接”而产生的吗</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令人惊讶的是，事实并非如此。实际上，即使所有指向</a:t>
            </a:r>
            <a:r>
              <a:rPr lang="en-US" altLang="zh-CN" sz="1200" kern="1200" dirty="0">
                <a:solidFill>
                  <a:schemeClr val="tx1"/>
                </a:solidFill>
                <a:effectLst/>
                <a:latin typeface="+mn-lt"/>
                <a:ea typeface="+mn-ea"/>
                <a:cs typeface="+mn-cs"/>
              </a:rPr>
              <a:t>5</a:t>
            </a:r>
            <a:r>
              <a:rPr lang="zh-CN" altLang="en-US" sz="1200" kern="1200" dirty="0">
                <a:solidFill>
                  <a:schemeClr val="tx1"/>
                </a:solidFill>
                <a:effectLst/>
                <a:latin typeface="+mn-lt"/>
                <a:ea typeface="+mn-ea"/>
                <a:cs typeface="+mn-cs"/>
              </a:rPr>
              <a:t>度或</a:t>
            </a:r>
            <a:r>
              <a:rPr lang="en-US" altLang="zh-CN" sz="1200" kern="1200" dirty="0">
                <a:solidFill>
                  <a:schemeClr val="tx1"/>
                </a:solidFill>
                <a:effectLst/>
                <a:latin typeface="+mn-lt"/>
                <a:ea typeface="+mn-ea"/>
                <a:cs typeface="+mn-cs"/>
              </a:rPr>
              <a:t>5</a:t>
            </a:r>
            <a:r>
              <a:rPr lang="zh-CN" altLang="en-US" sz="1200" kern="1200" dirty="0">
                <a:solidFill>
                  <a:schemeClr val="tx1"/>
                </a:solidFill>
                <a:effectLst/>
                <a:latin typeface="+mn-lt"/>
                <a:ea typeface="+mn-ea"/>
                <a:cs typeface="+mn-cs"/>
              </a:rPr>
              <a:t>度以上页面的链接都被删除</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当然包括指向</a:t>
            </a:r>
            <a:r>
              <a:rPr lang="en-US" altLang="zh-CN" sz="1200" kern="1200" dirty="0">
                <a:solidFill>
                  <a:schemeClr val="tx1"/>
                </a:solidFill>
                <a:effectLst/>
                <a:latin typeface="+mn-lt"/>
                <a:ea typeface="+mn-ea"/>
                <a:cs typeface="+mn-cs"/>
              </a:rPr>
              <a:t>Web</a:t>
            </a:r>
            <a:r>
              <a:rPr lang="zh-CN" altLang="en-US" sz="1200" kern="1200" dirty="0">
                <a:solidFill>
                  <a:schemeClr val="tx1"/>
                </a:solidFill>
                <a:effectLst/>
                <a:latin typeface="+mn-lt"/>
                <a:ea typeface="+mn-ea"/>
                <a:cs typeface="+mn-cs"/>
              </a:rPr>
              <a:t>上每个知名页面的链接</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，图中仍然包含一个</a:t>
            </a:r>
            <a:r>
              <a:rPr lang="en-US" altLang="zh-CN" sz="1200" kern="1200" dirty="0">
                <a:solidFill>
                  <a:schemeClr val="tx1"/>
                </a:solidFill>
                <a:effectLst/>
                <a:latin typeface="+mn-lt"/>
                <a:ea typeface="+mn-ea"/>
                <a:cs typeface="+mn-cs"/>
              </a:rPr>
              <a:t>5900</a:t>
            </a:r>
            <a:r>
              <a:rPr lang="zh-CN" altLang="en-US" sz="1200" kern="1200" dirty="0">
                <a:solidFill>
                  <a:schemeClr val="tx1"/>
                </a:solidFill>
                <a:effectLst/>
                <a:latin typeface="+mn-lt"/>
                <a:ea typeface="+mn-ea"/>
                <a:cs typeface="+mn-cs"/>
              </a:rPr>
              <a:t>万大小的巨大薄弱部分</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见表</a:t>
            </a:r>
            <a:r>
              <a:rPr lang="en-US" altLang="zh-CN" sz="1200" kern="1200" dirty="0">
                <a:solidFill>
                  <a:schemeClr val="tx1"/>
                </a:solidFill>
                <a:effectLst/>
                <a:latin typeface="+mn-lt"/>
                <a:ea typeface="+mn-ea"/>
                <a:cs typeface="+mn-cs"/>
              </a:rPr>
              <a:t>1)</a:t>
            </a:r>
            <a:r>
              <a:rPr lang="zh-CN" altLang="en-US" sz="1200" kern="1200" dirty="0">
                <a:solidFill>
                  <a:schemeClr val="tx1"/>
                </a:solidFill>
                <a:effectLst/>
                <a:latin typeface="+mn-lt"/>
                <a:ea typeface="+mn-ea"/>
                <a:cs typeface="+mn-cs"/>
              </a:rPr>
              <a:t>。首先，</a:t>
            </a:r>
            <a:r>
              <a:rPr lang="en-US" altLang="zh-CN" sz="1200" kern="1200" dirty="0">
                <a:solidFill>
                  <a:schemeClr val="tx1"/>
                </a:solidFill>
                <a:effectLst/>
                <a:latin typeface="+mn-lt"/>
                <a:ea typeface="+mn-ea"/>
                <a:cs typeface="+mn-cs"/>
              </a:rPr>
              <a:t>Web</a:t>
            </a:r>
            <a:r>
              <a:rPr lang="zh-CN" altLang="en-US" sz="1200" kern="1200" dirty="0">
                <a:solidFill>
                  <a:schemeClr val="tx1"/>
                </a:solidFill>
                <a:effectLst/>
                <a:latin typeface="+mn-lt"/>
                <a:ea typeface="+mn-ea"/>
                <a:cs typeface="+mn-cs"/>
              </a:rPr>
              <a:t>图作为无向图的连通性具有极强的弹性，且不依赖于高度节点的存在。其次，这类节点非常有用，它们往往包含具有较高</a:t>
            </a:r>
            <a:r>
              <a:rPr lang="en-US" altLang="zh-CN" sz="1200" kern="1200" dirty="0">
                <a:solidFill>
                  <a:schemeClr val="tx1"/>
                </a:solidFill>
                <a:effectLst/>
                <a:latin typeface="+mn-lt"/>
                <a:ea typeface="+mn-ea"/>
                <a:cs typeface="+mn-cs"/>
              </a:rPr>
              <a:t>PageRank</a:t>
            </a:r>
            <a:r>
              <a:rPr lang="zh-CN" altLang="en-US" sz="1200" kern="1200" dirty="0">
                <a:solidFill>
                  <a:schemeClr val="tx1"/>
                </a:solidFill>
                <a:effectLst/>
                <a:latin typeface="+mn-lt"/>
                <a:ea typeface="+mn-ea"/>
                <a:cs typeface="+mn-cs"/>
              </a:rPr>
              <a:t>的节点，或者被认为是良好的中心和权威关系的节点，这些节点被嵌入到一个没有它们的良好连接的图中。最后一个事实可能有助于理解为什么</a:t>
            </a:r>
            <a:r>
              <a:rPr lang="en-US" altLang="zh-CN" sz="1200" kern="1200" dirty="0">
                <a:solidFill>
                  <a:schemeClr val="tx1"/>
                </a:solidFill>
                <a:effectLst/>
                <a:latin typeface="+mn-lt"/>
                <a:ea typeface="+mn-ea"/>
                <a:cs typeface="+mn-cs"/>
              </a:rPr>
              <a:t>HITS[20]</a:t>
            </a:r>
            <a:r>
              <a:rPr lang="zh-CN" altLang="en-US" sz="1200" kern="1200" dirty="0">
                <a:solidFill>
                  <a:schemeClr val="tx1"/>
                </a:solidFill>
                <a:effectLst/>
                <a:latin typeface="+mn-lt"/>
                <a:ea typeface="+mn-ea"/>
                <a:cs typeface="+mn-cs"/>
              </a:rPr>
              <a:t>这样的算法收敛得很快。</a:t>
            </a:r>
            <a:endParaRPr lang="zh-CN" altLang="en-US" dirty="0"/>
          </a:p>
        </p:txBody>
      </p:sp>
      <p:sp>
        <p:nvSpPr>
          <p:cNvPr id="4" name="灯片编号占位符 3"/>
          <p:cNvSpPr>
            <a:spLocks noGrp="1"/>
          </p:cNvSpPr>
          <p:nvPr>
            <p:ph type="sldNum" sz="quarter" idx="10"/>
          </p:nvPr>
        </p:nvSpPr>
        <p:spPr/>
        <p:txBody>
          <a:bodyPr/>
          <a:lstStyle/>
          <a:p>
            <a:fld id="{5FD4487E-253C-4F2A-AD3B-D7DF4058A670}" type="slidenum">
              <a:rPr lang="zh-CN" altLang="en-US" smtClean="0"/>
              <a:t>14</a:t>
            </a:fld>
            <a:endParaRPr lang="zh-CN" altLang="en-US"/>
          </a:p>
        </p:txBody>
      </p:sp>
    </p:spTree>
    <p:extLst>
      <p:ext uri="{BB962C8B-B14F-4D97-AF65-F5344CB8AC3E}">
        <p14:creationId xmlns:p14="http://schemas.microsoft.com/office/powerpoint/2010/main" val="23592066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2.2.3</a:t>
            </a:r>
            <a:r>
              <a:rPr lang="zh-CN" altLang="en-US" sz="1200" kern="1200" dirty="0">
                <a:solidFill>
                  <a:schemeClr val="tx1"/>
                </a:solidFill>
                <a:effectLst/>
                <a:latin typeface="+mn-lt"/>
                <a:ea typeface="+mn-ea"/>
                <a:cs typeface="+mn-cs"/>
              </a:rPr>
              <a:t>。强连通分量</a:t>
            </a:r>
          </a:p>
          <a:p>
            <a:r>
              <a:rPr lang="zh-CN" altLang="en-US" sz="1200" kern="1200" dirty="0">
                <a:solidFill>
                  <a:schemeClr val="tx1"/>
                </a:solidFill>
                <a:effectLst/>
                <a:latin typeface="+mn-lt"/>
                <a:ea typeface="+mn-ea"/>
                <a:cs typeface="+mn-cs"/>
              </a:rPr>
              <a:t>动力部分的有趣的预测</a:t>
            </a:r>
            <a:r>
              <a:rPr lang="en-US" altLang="zh-CN" sz="1200" kern="1200" dirty="0">
                <a:solidFill>
                  <a:schemeClr val="tx1"/>
                </a:solidFill>
                <a:effectLst/>
                <a:latin typeface="+mn-lt"/>
                <a:ea typeface="+mn-ea"/>
                <a:cs typeface="+mn-cs"/>
              </a:rPr>
              <a:t>[4]</a:t>
            </a:r>
            <a:r>
              <a:rPr lang="zh-CN" altLang="en-US" sz="1200" kern="1200" dirty="0">
                <a:solidFill>
                  <a:schemeClr val="tx1"/>
                </a:solidFill>
                <a:effectLst/>
                <a:latin typeface="+mn-lt"/>
                <a:ea typeface="+mn-ea"/>
                <a:cs typeface="+mn-cs"/>
              </a:rPr>
              <a:t>的平均距离</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在他们的论文中提到直径</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的网络是</a:t>
            </a:r>
            <a:r>
              <a:rPr lang="en-US" altLang="zh-CN" sz="1200" kern="1200" dirty="0">
                <a:solidFill>
                  <a:schemeClr val="tx1"/>
                </a:solidFill>
                <a:effectLst/>
                <a:latin typeface="+mn-lt"/>
                <a:ea typeface="+mn-ea"/>
                <a:cs typeface="+mn-cs"/>
              </a:rPr>
              <a:t>19(</a:t>
            </a:r>
            <a:r>
              <a:rPr lang="zh-CN" altLang="en-US" sz="1200" kern="1200" dirty="0">
                <a:solidFill>
                  <a:schemeClr val="tx1"/>
                </a:solidFill>
                <a:effectLst/>
                <a:latin typeface="+mn-lt"/>
                <a:ea typeface="+mn-ea"/>
                <a:cs typeface="+mn-cs"/>
              </a:rPr>
              <a:t>因此可以从任何一页到任何其他在少数点击</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我们求助于网络的强连通分量为一个有向图。通过运行强连接组件算法，我们发现只有一个大的</a:t>
            </a:r>
            <a:r>
              <a:rPr lang="en-US" altLang="zh-CN" sz="1200" kern="1200" dirty="0">
                <a:solidFill>
                  <a:schemeClr val="tx1"/>
                </a:solidFill>
                <a:effectLst/>
                <a:latin typeface="+mn-lt"/>
                <a:ea typeface="+mn-ea"/>
                <a:cs typeface="+mn-cs"/>
              </a:rPr>
              <a:t>SCC</a:t>
            </a:r>
            <a:r>
              <a:rPr lang="zh-CN" altLang="en-US" sz="1200" kern="1200" dirty="0">
                <a:solidFill>
                  <a:schemeClr val="tx1"/>
                </a:solidFill>
                <a:effectLst/>
                <a:latin typeface="+mn-lt"/>
                <a:ea typeface="+mn-ea"/>
                <a:cs typeface="+mn-cs"/>
              </a:rPr>
              <a:t>，包含大约</a:t>
            </a:r>
            <a:r>
              <a:rPr lang="en-US" altLang="zh-CN" sz="1200" kern="1200" dirty="0">
                <a:solidFill>
                  <a:schemeClr val="tx1"/>
                </a:solidFill>
                <a:effectLst/>
                <a:latin typeface="+mn-lt"/>
                <a:ea typeface="+mn-ea"/>
                <a:cs typeface="+mn-cs"/>
              </a:rPr>
              <a:t>5600</a:t>
            </a:r>
            <a:r>
              <a:rPr lang="zh-CN" altLang="en-US" sz="1200" kern="1200" dirty="0">
                <a:solidFill>
                  <a:schemeClr val="tx1"/>
                </a:solidFill>
                <a:effectLst/>
                <a:latin typeface="+mn-lt"/>
                <a:ea typeface="+mn-ea"/>
                <a:cs typeface="+mn-cs"/>
              </a:rPr>
              <a:t>万页，其他所有组件的大小都要小得多。这仅占我们爬行页面总数的</a:t>
            </a:r>
            <a:r>
              <a:rPr lang="en-US" altLang="zh-CN" sz="1200" kern="1200" dirty="0">
                <a:solidFill>
                  <a:schemeClr val="tx1"/>
                </a:solidFill>
                <a:effectLst/>
                <a:latin typeface="+mn-lt"/>
                <a:ea typeface="+mn-ea"/>
                <a:cs typeface="+mn-cs"/>
              </a:rPr>
              <a:t>28%</a:t>
            </a:r>
            <a:r>
              <a:rPr lang="zh-CN" altLang="en-US" sz="1200" kern="1200" dirty="0">
                <a:solidFill>
                  <a:schemeClr val="tx1"/>
                </a:solidFill>
                <a:effectLst/>
                <a:latin typeface="+mn-lt"/>
                <a:ea typeface="+mn-ea"/>
                <a:cs typeface="+mn-cs"/>
              </a:rPr>
              <a:t>。现在有人可能会问</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其他页面都到哪里去了</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这个问题的答案揭示了</a:t>
            </a:r>
            <a:r>
              <a:rPr lang="en-US" altLang="zh-CN" sz="1200" kern="1200" dirty="0">
                <a:solidFill>
                  <a:schemeClr val="tx1"/>
                </a:solidFill>
                <a:effectLst/>
                <a:latin typeface="+mn-lt"/>
                <a:ea typeface="+mn-ea"/>
                <a:cs typeface="+mn-cs"/>
              </a:rPr>
              <a:t>Web</a:t>
            </a:r>
            <a:r>
              <a:rPr lang="zh-CN" altLang="en-US" sz="1200" kern="1200" dirty="0">
                <a:solidFill>
                  <a:schemeClr val="tx1"/>
                </a:solidFill>
                <a:effectLst/>
                <a:latin typeface="+mn-lt"/>
                <a:ea typeface="+mn-ea"/>
                <a:cs typeface="+mn-cs"/>
              </a:rPr>
              <a:t>图中一些迷人的详细结构</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为了揭示这一点，并进一步研究直径和平均距离的问题，我们进行了进一步的一系列实验。注意，</a:t>
            </a:r>
            <a:r>
              <a:rPr lang="en-US" altLang="zh-CN" sz="1200" kern="1200" dirty="0">
                <a:solidFill>
                  <a:schemeClr val="tx1"/>
                </a:solidFill>
                <a:effectLst/>
                <a:latin typeface="+mn-lt"/>
                <a:ea typeface="+mn-ea"/>
                <a:cs typeface="+mn-cs"/>
              </a:rPr>
              <a:t>SCCs</a:t>
            </a:r>
            <a:r>
              <a:rPr lang="zh-CN" altLang="en-US" sz="1200" kern="1200" dirty="0">
                <a:solidFill>
                  <a:schemeClr val="tx1"/>
                </a:solidFill>
                <a:effectLst/>
                <a:latin typeface="+mn-lt"/>
                <a:ea typeface="+mn-ea"/>
                <a:cs typeface="+mn-cs"/>
              </a:rPr>
              <a:t>的尺寸分布也服从幂律</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图</a:t>
            </a:r>
            <a:r>
              <a:rPr lang="en-US" altLang="zh-CN" sz="1200" kern="1200" dirty="0">
                <a:solidFill>
                  <a:schemeClr val="tx1"/>
                </a:solidFill>
                <a:effectLst/>
                <a:latin typeface="+mn-lt"/>
                <a:ea typeface="+mn-ea"/>
                <a:cs typeface="+mn-cs"/>
              </a:rPr>
              <a:t>6)</a:t>
            </a:r>
            <a:r>
              <a:rPr lang="zh-CN" altLang="en-US" sz="1200" kern="1200" dirty="0">
                <a:solidFill>
                  <a:schemeClr val="tx1"/>
                </a:solidFill>
                <a:effectLst/>
                <a:latin typeface="+mn-lt"/>
                <a:ea typeface="+mn-ea"/>
                <a:cs typeface="+mn-cs"/>
              </a:rPr>
              <a:t>。</a:t>
            </a:r>
            <a:endParaRPr lang="zh-CN" altLang="en-US" dirty="0"/>
          </a:p>
        </p:txBody>
      </p:sp>
      <p:sp>
        <p:nvSpPr>
          <p:cNvPr id="4" name="灯片编号占位符 3"/>
          <p:cNvSpPr>
            <a:spLocks noGrp="1"/>
          </p:cNvSpPr>
          <p:nvPr>
            <p:ph type="sldNum" sz="quarter" idx="10"/>
          </p:nvPr>
        </p:nvSpPr>
        <p:spPr/>
        <p:txBody>
          <a:bodyPr/>
          <a:lstStyle/>
          <a:p>
            <a:fld id="{5FD4487E-253C-4F2A-AD3B-D7DF4058A670}" type="slidenum">
              <a:rPr lang="zh-CN" altLang="en-US" smtClean="0"/>
              <a:t>15</a:t>
            </a:fld>
            <a:endParaRPr lang="zh-CN" altLang="en-US"/>
          </a:p>
        </p:txBody>
      </p:sp>
    </p:spTree>
    <p:extLst>
      <p:ext uri="{BB962C8B-B14F-4D97-AF65-F5344CB8AC3E}">
        <p14:creationId xmlns:p14="http://schemas.microsoft.com/office/powerpoint/2010/main" val="21093589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启动自设</a:t>
            </a:r>
            <a:r>
              <a:rPr lang="en-US" altLang="zh-CN" dirty="0"/>
              <a:t>BFS</a:t>
            </a:r>
          </a:p>
          <a:p>
            <a:r>
              <a:rPr lang="zh-CN" altLang="en-US" dirty="0"/>
              <a:t>我们从</a:t>
            </a:r>
            <a:r>
              <a:rPr lang="en-US" altLang="zh-CN" dirty="0"/>
              <a:t>570</a:t>
            </a:r>
            <a:r>
              <a:rPr lang="zh-CN" altLang="en-US" dirty="0"/>
              <a:t>个随机选择的起始节点中每个节点运行</a:t>
            </a:r>
            <a:r>
              <a:rPr lang="en-US" altLang="zh-CN" dirty="0"/>
              <a:t>BFS</a:t>
            </a:r>
            <a:r>
              <a:rPr lang="zh-CN" altLang="en-US" dirty="0"/>
              <a:t>算法两次</a:t>
            </a:r>
            <a:r>
              <a:rPr lang="en-US" altLang="zh-CN" dirty="0"/>
              <a:t>:</a:t>
            </a:r>
            <a:r>
              <a:rPr lang="zh-CN" altLang="en-US" dirty="0"/>
              <a:t>一次是正向运行，像浏览器那样沿着</a:t>
            </a:r>
            <a:r>
              <a:rPr lang="en-US" altLang="zh-CN" dirty="0"/>
              <a:t>Web</a:t>
            </a:r>
            <a:r>
              <a:rPr lang="zh-CN" altLang="en-US" dirty="0"/>
              <a:t>图形的弧线运行，一次是反向运行，按照相反的方向跟踪链接。每一个</a:t>
            </a:r>
            <a:r>
              <a:rPr lang="en-US" altLang="zh-CN" dirty="0"/>
              <a:t>BFS</a:t>
            </a:r>
            <a:r>
              <a:rPr lang="zh-CN" altLang="en-US" dirty="0"/>
              <a:t>遍历</a:t>
            </a:r>
            <a:r>
              <a:rPr lang="en-US" altLang="zh-CN" dirty="0"/>
              <a:t>(</a:t>
            </a:r>
            <a:r>
              <a:rPr lang="zh-CN" altLang="en-US" dirty="0"/>
              <a:t>无论是向前还是向后</a:t>
            </a:r>
            <a:r>
              <a:rPr lang="en-US" altLang="zh-CN" dirty="0"/>
              <a:t>)</a:t>
            </a:r>
            <a:r>
              <a:rPr lang="zh-CN" altLang="en-US" dirty="0"/>
              <a:t>都表现出一种尖锐的双峰行为</a:t>
            </a:r>
            <a:r>
              <a:rPr lang="en-US" altLang="zh-CN" dirty="0"/>
              <a:t>:</a:t>
            </a:r>
            <a:r>
              <a:rPr lang="zh-CN" altLang="en-US" dirty="0"/>
              <a:t>到达一小组节点之后，它要么会“熄灭”</a:t>
            </a:r>
            <a:r>
              <a:rPr lang="en-US" altLang="zh-CN" dirty="0"/>
              <a:t>(</a:t>
            </a:r>
            <a:r>
              <a:rPr lang="zh-CN" altLang="en-US" dirty="0"/>
              <a:t>该集合</a:t>
            </a:r>
            <a:r>
              <a:rPr lang="en-US" altLang="zh-CN" dirty="0"/>
              <a:t>90%</a:t>
            </a:r>
            <a:r>
              <a:rPr lang="zh-CN" altLang="en-US" dirty="0"/>
              <a:t>的时间节点数少于</a:t>
            </a:r>
            <a:r>
              <a:rPr lang="en-US" altLang="zh-CN" dirty="0"/>
              <a:t>90</a:t>
            </a:r>
            <a:r>
              <a:rPr lang="zh-CN" altLang="en-US" dirty="0"/>
              <a:t>个</a:t>
            </a:r>
            <a:r>
              <a:rPr lang="en-US" altLang="zh-CN" dirty="0"/>
              <a:t>;</a:t>
            </a:r>
            <a:r>
              <a:rPr lang="zh-CN" altLang="en-US" dirty="0"/>
              <a:t>在极端情况下，它有几十万个节点，或者它会“爆炸”覆盖大约</a:t>
            </a:r>
            <a:r>
              <a:rPr lang="en-US" altLang="zh-CN" dirty="0"/>
              <a:t>1</a:t>
            </a:r>
            <a:r>
              <a:rPr lang="zh-CN" altLang="en-US" dirty="0"/>
              <a:t>亿个节点</a:t>
            </a:r>
            <a:r>
              <a:rPr lang="en-US" altLang="zh-CN" dirty="0"/>
              <a:t>(</a:t>
            </a:r>
            <a:r>
              <a:rPr lang="zh-CN" altLang="en-US" dirty="0"/>
              <a:t>但绝不会覆盖全部</a:t>
            </a:r>
            <a:r>
              <a:rPr lang="en-US" altLang="zh-CN" dirty="0"/>
              <a:t>1.86</a:t>
            </a:r>
            <a:r>
              <a:rPr lang="zh-CN" altLang="en-US" dirty="0"/>
              <a:t>亿个节点</a:t>
            </a:r>
            <a:r>
              <a:rPr lang="en-US" altLang="zh-CN" dirty="0"/>
              <a:t>)</a:t>
            </a:r>
            <a:r>
              <a:rPr lang="zh-CN" altLang="en-US" dirty="0"/>
              <a:t>。此外，对于一小部分启动节点，正向和反向</a:t>
            </a:r>
            <a:r>
              <a:rPr lang="en-US" altLang="zh-CN" dirty="0"/>
              <a:t>BFS</a:t>
            </a:r>
            <a:r>
              <a:rPr lang="zh-CN" altLang="en-US" dirty="0"/>
              <a:t>运行都将“爆炸”，每个运行大约覆盖</a:t>
            </a:r>
            <a:r>
              <a:rPr lang="en-US" altLang="zh-CN" dirty="0"/>
              <a:t>1</a:t>
            </a:r>
            <a:r>
              <a:rPr lang="zh-CN" altLang="en-US" dirty="0"/>
              <a:t>亿个节点</a:t>
            </a:r>
            <a:r>
              <a:rPr lang="en-US" altLang="zh-CN" dirty="0"/>
              <a:t>(</a:t>
            </a:r>
            <a:r>
              <a:rPr lang="zh-CN" altLang="en-US" dirty="0"/>
              <a:t>尽管在两次运行中不是相同的</a:t>
            </a:r>
            <a:r>
              <a:rPr lang="en-US" altLang="zh-CN" dirty="0"/>
              <a:t>1</a:t>
            </a:r>
            <a:r>
              <a:rPr lang="zh-CN" altLang="en-US" dirty="0"/>
              <a:t>亿个节点</a:t>
            </a:r>
            <a:r>
              <a:rPr lang="en-US" altLang="zh-CN" dirty="0"/>
              <a:t>)</a:t>
            </a:r>
            <a:r>
              <a:rPr lang="zh-CN" altLang="en-US" dirty="0"/>
              <a:t>。如下所示，这些是位于</a:t>
            </a:r>
            <a:r>
              <a:rPr lang="en-US" altLang="zh-CN" dirty="0"/>
              <a:t>SCC</a:t>
            </a:r>
            <a:r>
              <a:rPr lang="zh-CN" altLang="en-US" dirty="0"/>
              <a:t>中的起点。</a:t>
            </a:r>
          </a:p>
          <a:p>
            <a:r>
              <a:rPr lang="zh-CN" altLang="en-US" dirty="0"/>
              <a:t>图</a:t>
            </a:r>
            <a:r>
              <a:rPr lang="en-US" altLang="zh-CN" dirty="0"/>
              <a:t>7</a:t>
            </a:r>
            <a:r>
              <a:rPr lang="zh-CN" altLang="en-US" dirty="0"/>
              <a:t>总结了这些</a:t>
            </a:r>
            <a:r>
              <a:rPr lang="en-US" altLang="zh-CN" dirty="0"/>
              <a:t>BFS</a:t>
            </a:r>
            <a:r>
              <a:rPr lang="zh-CN" altLang="en-US" dirty="0"/>
              <a:t>运行中覆盖的节点的累积分布。他们重申，</a:t>
            </a:r>
            <a:r>
              <a:rPr lang="en-US" altLang="zh-CN" dirty="0"/>
              <a:t>Web</a:t>
            </a:r>
            <a:r>
              <a:rPr lang="zh-CN" altLang="en-US" dirty="0"/>
              <a:t>图形的真正结构必须比“小世界”现象稍微微妙一些，在“小世界”中，浏览器可以通过单击从任何</a:t>
            </a:r>
            <a:r>
              <a:rPr lang="en-US" altLang="zh-CN" dirty="0"/>
              <a:t>Web</a:t>
            </a:r>
            <a:r>
              <a:rPr lang="zh-CN" altLang="en-US" dirty="0"/>
              <a:t>页面传递到任何其他页面。我们在第</a:t>
            </a:r>
            <a:r>
              <a:rPr lang="en-US" altLang="zh-CN" dirty="0"/>
              <a:t>3</a:t>
            </a:r>
            <a:r>
              <a:rPr lang="zh-CN" altLang="en-US" dirty="0"/>
              <a:t>节中解释了这种结构。</a:t>
            </a:r>
          </a:p>
        </p:txBody>
      </p:sp>
      <p:sp>
        <p:nvSpPr>
          <p:cNvPr id="4" name="灯片编号占位符 3"/>
          <p:cNvSpPr>
            <a:spLocks noGrp="1"/>
          </p:cNvSpPr>
          <p:nvPr>
            <p:ph type="sldNum" sz="quarter" idx="10"/>
          </p:nvPr>
        </p:nvSpPr>
        <p:spPr/>
        <p:txBody>
          <a:bodyPr/>
          <a:lstStyle/>
          <a:p>
            <a:fld id="{5FD4487E-253C-4F2A-AD3B-D7DF4058A670}" type="slidenum">
              <a:rPr lang="zh-CN" altLang="en-US" smtClean="0"/>
              <a:t>16</a:t>
            </a:fld>
            <a:endParaRPr lang="zh-CN" altLang="en-US"/>
          </a:p>
        </p:txBody>
      </p:sp>
    </p:spTree>
    <p:extLst>
      <p:ext uri="{BB962C8B-B14F-4D97-AF65-F5344CB8AC3E}">
        <p14:creationId xmlns:p14="http://schemas.microsoft.com/office/powerpoint/2010/main" val="36076093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kern="1200" dirty="0">
                <a:solidFill>
                  <a:schemeClr val="tx1"/>
                </a:solidFill>
                <a:effectLst/>
                <a:latin typeface="+mn-lt"/>
                <a:ea typeface="+mn-ea"/>
                <a:cs typeface="+mn-cs"/>
              </a:rPr>
              <a:t>现在，让我们把连接组件实验的结果与随机启动</a:t>
            </a:r>
            <a:r>
              <a:rPr lang="en-US" altLang="zh-CN" sz="1200" kern="1200" dirty="0">
                <a:solidFill>
                  <a:schemeClr val="tx1"/>
                </a:solidFill>
                <a:effectLst/>
                <a:latin typeface="+mn-lt"/>
                <a:ea typeface="+mn-ea"/>
                <a:cs typeface="+mn-cs"/>
              </a:rPr>
              <a:t>BFS</a:t>
            </a:r>
            <a:r>
              <a:rPr lang="zh-CN" altLang="en-US" sz="1200" kern="1200" dirty="0">
                <a:solidFill>
                  <a:schemeClr val="tx1"/>
                </a:solidFill>
                <a:effectLst/>
                <a:latin typeface="+mn-lt"/>
                <a:ea typeface="+mn-ea"/>
                <a:cs typeface="+mn-cs"/>
              </a:rPr>
              <a:t>实验的结果放在一起。假设前向</a:t>
            </a:r>
            <a:r>
              <a:rPr lang="en-US" altLang="zh-CN" sz="1200" kern="1200" dirty="0">
                <a:solidFill>
                  <a:schemeClr val="tx1"/>
                </a:solidFill>
                <a:effectLst/>
                <a:latin typeface="+mn-lt"/>
                <a:ea typeface="+mn-ea"/>
                <a:cs typeface="+mn-cs"/>
              </a:rPr>
              <a:t>BFS“</a:t>
            </a:r>
            <a:r>
              <a:rPr lang="zh-CN" altLang="en-US" sz="1200" kern="1200" dirty="0">
                <a:solidFill>
                  <a:schemeClr val="tx1"/>
                </a:solidFill>
                <a:effectLst/>
                <a:latin typeface="+mn-lt"/>
                <a:ea typeface="+mn-ea"/>
                <a:cs typeface="+mn-cs"/>
              </a:rPr>
              <a:t>爆炸”的集合</a:t>
            </a:r>
            <a:r>
              <a:rPr lang="en-US" altLang="zh-CN" sz="1200" kern="1200" dirty="0">
                <a:solidFill>
                  <a:schemeClr val="tx1"/>
                </a:solidFill>
                <a:effectLst/>
                <a:latin typeface="+mn-lt"/>
                <a:ea typeface="+mn-ea"/>
                <a:cs typeface="+mn-cs"/>
              </a:rPr>
              <a:t>SCC</a:t>
            </a:r>
            <a:r>
              <a:rPr lang="zh-CN" altLang="en-US" sz="1200" kern="1200" dirty="0">
                <a:solidFill>
                  <a:schemeClr val="tx1"/>
                </a:solidFill>
                <a:effectLst/>
                <a:latin typeface="+mn-lt"/>
                <a:ea typeface="+mn-ea"/>
                <a:cs typeface="+mn-cs"/>
              </a:rPr>
              <a:t>起点在</a:t>
            </a:r>
            <a:r>
              <a:rPr lang="en-US" altLang="zh-CN" sz="1200" kern="1200" dirty="0">
                <a:solidFill>
                  <a:schemeClr val="tx1"/>
                </a:solidFill>
                <a:effectLst/>
                <a:latin typeface="+mn-lt"/>
                <a:ea typeface="+mn-ea"/>
                <a:cs typeface="+mn-cs"/>
              </a:rPr>
              <a:t>SCC</a:t>
            </a:r>
            <a:r>
              <a:rPr lang="zh-CN" altLang="en-US" sz="1200" kern="1200" dirty="0">
                <a:solidFill>
                  <a:schemeClr val="tx1"/>
                </a:solidFill>
                <a:effectLst/>
                <a:latin typeface="+mn-lt"/>
                <a:ea typeface="+mn-ea"/>
                <a:cs typeface="+mn-cs"/>
              </a:rPr>
              <a:t>中，或者在我们调用的集合中，它具有以下属性</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有一个从</a:t>
            </a:r>
            <a:r>
              <a:rPr lang="en-US" altLang="zh-CN" sz="1200" kern="1200" dirty="0">
                <a:solidFill>
                  <a:schemeClr val="tx1"/>
                </a:solidFill>
                <a:effectLst/>
                <a:latin typeface="+mn-lt"/>
                <a:ea typeface="+mn-ea"/>
                <a:cs typeface="+mn-cs"/>
              </a:rPr>
              <a:t>in</a:t>
            </a:r>
            <a:r>
              <a:rPr lang="zh-CN" altLang="en-US" sz="1200" kern="1200" dirty="0">
                <a:solidFill>
                  <a:schemeClr val="tx1"/>
                </a:solidFill>
                <a:effectLst/>
                <a:latin typeface="+mn-lt"/>
                <a:ea typeface="+mn-ea"/>
                <a:cs typeface="+mn-cs"/>
              </a:rPr>
              <a:t>的每个节点到</a:t>
            </a:r>
            <a:r>
              <a:rPr lang="en-US" altLang="zh-CN" sz="1200" kern="1200" dirty="0">
                <a:solidFill>
                  <a:schemeClr val="tx1"/>
                </a:solidFill>
                <a:effectLst/>
                <a:latin typeface="+mn-lt"/>
                <a:ea typeface="+mn-ea"/>
                <a:cs typeface="+mn-cs"/>
              </a:rPr>
              <a:t>(SCC</a:t>
            </a:r>
            <a:r>
              <a:rPr lang="zh-CN" altLang="en-US" sz="1200" kern="1200" dirty="0">
                <a:solidFill>
                  <a:schemeClr val="tx1"/>
                </a:solidFill>
                <a:effectLst/>
                <a:latin typeface="+mn-lt"/>
                <a:ea typeface="+mn-ea"/>
                <a:cs typeface="+mn-cs"/>
              </a:rPr>
              <a:t>的所有节点</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的定向路径。对称地，我们有一个集合，它包含所有向后</a:t>
            </a:r>
            <a:r>
              <a:rPr lang="en-US" altLang="zh-CN" sz="1200" kern="1200" dirty="0">
                <a:solidFill>
                  <a:schemeClr val="tx1"/>
                </a:solidFill>
                <a:effectLst/>
                <a:latin typeface="+mn-lt"/>
                <a:ea typeface="+mn-ea"/>
                <a:cs typeface="+mn-cs"/>
              </a:rPr>
              <a:t>BFS“</a:t>
            </a:r>
            <a:r>
              <a:rPr lang="zh-CN" altLang="en-US" sz="1200" kern="1200" dirty="0">
                <a:solidFill>
                  <a:schemeClr val="tx1"/>
                </a:solidFill>
                <a:effectLst/>
                <a:latin typeface="+mn-lt"/>
                <a:ea typeface="+mn-ea"/>
                <a:cs typeface="+mn-cs"/>
              </a:rPr>
              <a:t>爆炸”的起始点</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从</a:t>
            </a:r>
            <a:r>
              <a:rPr lang="en-US" altLang="zh-CN" sz="1200" kern="1200" dirty="0">
                <a:solidFill>
                  <a:schemeClr val="tx1"/>
                </a:solidFill>
                <a:effectLst/>
                <a:latin typeface="+mn-lt"/>
                <a:ea typeface="+mn-ea"/>
                <a:cs typeface="+mn-cs"/>
              </a:rPr>
              <a:t>SCC</a:t>
            </a:r>
            <a:r>
              <a:rPr lang="zh-CN" altLang="en-US" sz="1200" kern="1200" dirty="0">
                <a:solidFill>
                  <a:schemeClr val="tx1"/>
                </a:solidFill>
                <a:effectLst/>
                <a:latin typeface="+mn-lt"/>
                <a:ea typeface="+mn-ea"/>
                <a:cs typeface="+mn-cs"/>
              </a:rPr>
              <a:t>中的任何节点到</a:t>
            </a:r>
            <a:r>
              <a:rPr lang="en-US" altLang="zh-CN" sz="1200" kern="1200" dirty="0">
                <a:solidFill>
                  <a:schemeClr val="tx1"/>
                </a:solidFill>
                <a:effectLst/>
                <a:latin typeface="+mn-lt"/>
                <a:ea typeface="+mn-ea"/>
                <a:cs typeface="+mn-cs"/>
              </a:rPr>
              <a:t>in - OUT</a:t>
            </a:r>
            <a:r>
              <a:rPr lang="zh-CN" altLang="en-US" sz="1200" kern="1200" dirty="0">
                <a:solidFill>
                  <a:schemeClr val="tx1"/>
                </a:solidFill>
                <a:effectLst/>
                <a:latin typeface="+mn-lt"/>
                <a:ea typeface="+mn-ea"/>
                <a:cs typeface="+mn-cs"/>
              </a:rPr>
              <a:t>中的每个节点都有一个有向路径。因此，来自</a:t>
            </a:r>
            <a:r>
              <a:rPr lang="en-US" altLang="zh-CN" sz="1200" kern="1200" dirty="0">
                <a:solidFill>
                  <a:schemeClr val="tx1"/>
                </a:solidFill>
                <a:effectLst/>
                <a:latin typeface="+mn-lt"/>
                <a:ea typeface="+mn-ea"/>
                <a:cs typeface="+mn-cs"/>
              </a:rPr>
              <a:t>SCC</a:t>
            </a:r>
            <a:r>
              <a:rPr lang="zh-CN" altLang="en-US" sz="1200" kern="1200" dirty="0">
                <a:solidFill>
                  <a:schemeClr val="tx1"/>
                </a:solidFill>
                <a:effectLst/>
                <a:latin typeface="+mn-lt"/>
                <a:ea typeface="+mn-ea"/>
                <a:cs typeface="+mn-cs"/>
              </a:rPr>
              <a:t>或</a:t>
            </a:r>
            <a:r>
              <a:rPr lang="en-US" altLang="zh-CN" sz="1200" kern="1200" dirty="0">
                <a:solidFill>
                  <a:schemeClr val="tx1"/>
                </a:solidFill>
                <a:effectLst/>
                <a:latin typeface="+mn-lt"/>
                <a:ea typeface="+mn-ea"/>
                <a:cs typeface="+mn-cs"/>
              </a:rPr>
              <a:t>in</a:t>
            </a:r>
            <a:r>
              <a:rPr lang="zh-CN" altLang="en-US" sz="1200" kern="1200" dirty="0">
                <a:solidFill>
                  <a:schemeClr val="tx1"/>
                </a:solidFill>
                <a:effectLst/>
                <a:latin typeface="+mn-lt"/>
                <a:ea typeface="+mn-ea"/>
                <a:cs typeface="+mn-cs"/>
              </a:rPr>
              <a:t>中的任何节点的正向</a:t>
            </a:r>
            <a:r>
              <a:rPr lang="en-US" altLang="zh-CN" sz="1200" kern="1200" dirty="0">
                <a:solidFill>
                  <a:schemeClr val="tx1"/>
                </a:solidFill>
                <a:effectLst/>
                <a:latin typeface="+mn-lt"/>
                <a:ea typeface="+mn-ea"/>
                <a:cs typeface="+mn-cs"/>
              </a:rPr>
              <a:t>BFS</a:t>
            </a:r>
            <a:r>
              <a:rPr lang="zh-CN" altLang="en-US" sz="1200" kern="1200" dirty="0">
                <a:solidFill>
                  <a:schemeClr val="tx1"/>
                </a:solidFill>
                <a:effectLst/>
                <a:latin typeface="+mn-lt"/>
                <a:ea typeface="+mn-ea"/>
                <a:cs typeface="+mn-cs"/>
              </a:rPr>
              <a:t>都会爆炸，来自</a:t>
            </a:r>
            <a:r>
              <a:rPr lang="en-US" altLang="zh-CN" sz="1200" kern="1200" dirty="0">
                <a:solidFill>
                  <a:schemeClr val="tx1"/>
                </a:solidFill>
                <a:effectLst/>
                <a:latin typeface="+mn-lt"/>
                <a:ea typeface="+mn-ea"/>
                <a:cs typeface="+mn-cs"/>
              </a:rPr>
              <a:t>SCC</a:t>
            </a:r>
            <a:r>
              <a:rPr lang="zh-CN" altLang="en-US" sz="1200" kern="1200" dirty="0">
                <a:solidFill>
                  <a:schemeClr val="tx1"/>
                </a:solidFill>
                <a:effectLst/>
                <a:latin typeface="+mn-lt"/>
                <a:ea typeface="+mn-ea"/>
                <a:cs typeface="+mn-cs"/>
              </a:rPr>
              <a:t>或</a:t>
            </a:r>
            <a:r>
              <a:rPr lang="en-US" altLang="zh-CN" sz="1200" kern="1200" dirty="0">
                <a:solidFill>
                  <a:schemeClr val="tx1"/>
                </a:solidFill>
                <a:effectLst/>
                <a:latin typeface="+mn-lt"/>
                <a:ea typeface="+mn-ea"/>
                <a:cs typeface="+mn-cs"/>
              </a:rPr>
              <a:t>OUT</a:t>
            </a:r>
            <a:r>
              <a:rPr lang="zh-CN" altLang="en-US" sz="1200" kern="1200" dirty="0">
                <a:solidFill>
                  <a:schemeClr val="tx1"/>
                </a:solidFill>
                <a:effectLst/>
                <a:latin typeface="+mn-lt"/>
                <a:ea typeface="+mn-ea"/>
                <a:cs typeface="+mn-cs"/>
              </a:rPr>
              <a:t>中的任何节点的向后</a:t>
            </a:r>
            <a:r>
              <a:rPr lang="en-US" altLang="zh-CN" sz="1200" kern="1200" dirty="0">
                <a:solidFill>
                  <a:schemeClr val="tx1"/>
                </a:solidFill>
                <a:effectLst/>
                <a:latin typeface="+mn-lt"/>
                <a:ea typeface="+mn-ea"/>
                <a:cs typeface="+mn-cs"/>
              </a:rPr>
              <a:t>BFS</a:t>
            </a:r>
            <a:r>
              <a:rPr lang="zh-CN" altLang="en-US" sz="1200" kern="1200" dirty="0">
                <a:solidFill>
                  <a:schemeClr val="tx1"/>
                </a:solidFill>
                <a:effectLst/>
                <a:latin typeface="+mn-lt"/>
                <a:ea typeface="+mn-ea"/>
                <a:cs typeface="+mn-cs"/>
              </a:rPr>
              <a:t>也会爆炸。通过分析</a:t>
            </a:r>
            <a:r>
              <a:rPr lang="en-US" altLang="zh-CN" sz="1200" kern="1200" dirty="0">
                <a:solidFill>
                  <a:schemeClr val="tx1"/>
                </a:solidFill>
                <a:effectLst/>
                <a:latin typeface="+mn-lt"/>
                <a:ea typeface="+mn-ea"/>
                <a:cs typeface="+mn-cs"/>
              </a:rPr>
              <a:t>570</a:t>
            </a:r>
            <a:r>
              <a:rPr lang="zh-CN" altLang="en-US" sz="1200" kern="1200" dirty="0">
                <a:solidFill>
                  <a:schemeClr val="tx1"/>
                </a:solidFill>
                <a:effectLst/>
                <a:latin typeface="+mn-lt"/>
                <a:ea typeface="+mn-ea"/>
                <a:cs typeface="+mn-cs"/>
              </a:rPr>
              <a:t>个随机起点的正向和反向</a:t>
            </a:r>
            <a:r>
              <a:rPr lang="en-US" altLang="zh-CN" sz="1200" kern="1200" dirty="0">
                <a:solidFill>
                  <a:schemeClr val="tx1"/>
                </a:solidFill>
                <a:effectLst/>
                <a:latin typeface="+mn-lt"/>
                <a:ea typeface="+mn-ea"/>
                <a:cs typeface="+mn-cs"/>
              </a:rPr>
              <a:t>BFS</a:t>
            </a:r>
            <a:r>
              <a:rPr lang="zh-CN" altLang="en-US" sz="1200" kern="1200" dirty="0">
                <a:solidFill>
                  <a:schemeClr val="tx1"/>
                </a:solidFill>
                <a:effectLst/>
                <a:latin typeface="+mn-lt"/>
                <a:ea typeface="+mn-ea"/>
                <a:cs typeface="+mn-cs"/>
              </a:rPr>
              <a:t>，我们可以计算出</a:t>
            </a:r>
            <a:r>
              <a:rPr lang="en-US" altLang="zh-CN" sz="1200" kern="1200" dirty="0">
                <a:solidFill>
                  <a:schemeClr val="tx1"/>
                </a:solidFill>
                <a:effectLst/>
                <a:latin typeface="+mn-lt"/>
                <a:ea typeface="+mn-ea"/>
                <a:cs typeface="+mn-cs"/>
              </a:rPr>
              <a:t>SCC</a:t>
            </a:r>
            <a:r>
              <a:rPr lang="zh-CN" altLang="en-US" sz="1200" kern="1200" dirty="0">
                <a:solidFill>
                  <a:schemeClr val="tx1"/>
                </a:solidFill>
                <a:effectLst/>
                <a:latin typeface="+mn-lt"/>
                <a:ea typeface="+mn-ea"/>
                <a:cs typeface="+mn-cs"/>
              </a:rPr>
              <a:t>中、</a:t>
            </a:r>
            <a:r>
              <a:rPr lang="en-US" altLang="zh-CN" sz="1200" kern="1200" dirty="0">
                <a:solidFill>
                  <a:schemeClr val="tx1"/>
                </a:solidFill>
                <a:effectLst/>
                <a:latin typeface="+mn-lt"/>
                <a:ea typeface="+mn-ea"/>
                <a:cs typeface="+mn-cs"/>
              </a:rPr>
              <a:t>in</a:t>
            </a:r>
            <a:r>
              <a:rPr lang="zh-CN" altLang="en-US"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OUT</a:t>
            </a:r>
            <a:r>
              <a:rPr lang="zh-CN" altLang="en-US" sz="1200" kern="1200" dirty="0">
                <a:solidFill>
                  <a:schemeClr val="tx1"/>
                </a:solidFill>
                <a:effectLst/>
                <a:latin typeface="+mn-lt"/>
                <a:ea typeface="+mn-ea"/>
                <a:cs typeface="+mn-cs"/>
              </a:rPr>
              <a:t>或没有这些节点的节点数。图</a:t>
            </a:r>
            <a:r>
              <a:rPr lang="en-US" altLang="zh-CN" sz="1200" kern="1200" dirty="0">
                <a:solidFill>
                  <a:schemeClr val="tx1"/>
                </a:solidFill>
                <a:effectLst/>
                <a:latin typeface="+mn-lt"/>
                <a:ea typeface="+mn-ea"/>
                <a:cs typeface="+mn-cs"/>
              </a:rPr>
              <a:t>9</a:t>
            </a:r>
            <a:r>
              <a:rPr lang="zh-CN" altLang="en-US" sz="1200" kern="1200" dirty="0">
                <a:solidFill>
                  <a:schemeClr val="tx1"/>
                </a:solidFill>
                <a:effectLst/>
                <a:latin typeface="+mn-lt"/>
                <a:ea typeface="+mn-ea"/>
                <a:cs typeface="+mn-cs"/>
              </a:rPr>
              <a:t>显示了我们现在可以推断的情况。</a:t>
            </a:r>
          </a:p>
          <a:p>
            <a:r>
              <a:rPr lang="zh-CN" altLang="en-US" sz="1200" kern="1200" dirty="0">
                <a:solidFill>
                  <a:schemeClr val="tx1"/>
                </a:solidFill>
                <a:effectLst/>
                <a:latin typeface="+mn-lt"/>
                <a:ea typeface="+mn-ea"/>
                <a:cs typeface="+mn-cs"/>
              </a:rPr>
              <a:t>现在，我们在图</a:t>
            </a:r>
            <a:r>
              <a:rPr lang="en-US" altLang="zh-CN" sz="1200" kern="1200" dirty="0">
                <a:solidFill>
                  <a:schemeClr val="tx1"/>
                </a:solidFill>
                <a:effectLst/>
                <a:latin typeface="+mn-lt"/>
                <a:ea typeface="+mn-ea"/>
                <a:cs typeface="+mn-cs"/>
              </a:rPr>
              <a:t>9</a:t>
            </a:r>
            <a:r>
              <a:rPr lang="zh-CN" altLang="en-US" sz="1200" kern="1200" dirty="0">
                <a:solidFill>
                  <a:schemeClr val="tx1"/>
                </a:solidFill>
                <a:effectLst/>
                <a:latin typeface="+mn-lt"/>
                <a:ea typeface="+mn-ea"/>
                <a:cs typeface="+mn-cs"/>
              </a:rPr>
              <a:t>中对结构进行了更详细的描述。各部件尺寸如下</a:t>
            </a:r>
            <a:r>
              <a:rPr lang="en-US" altLang="zh-CN" sz="1200" kern="1200" dirty="0">
                <a:solidFill>
                  <a:schemeClr val="tx1"/>
                </a:solidFill>
                <a:effectLst/>
                <a:latin typeface="+mn-lt"/>
                <a:ea typeface="+mn-ea"/>
                <a:cs typeface="+mn-cs"/>
              </a:rPr>
              <a:t>:</a:t>
            </a:r>
          </a:p>
          <a:p>
            <a:r>
              <a:rPr lang="zh-CN" altLang="en-US" sz="1200" kern="1200" dirty="0">
                <a:solidFill>
                  <a:schemeClr val="tx1"/>
                </a:solidFill>
                <a:effectLst/>
                <a:latin typeface="+mn-lt"/>
                <a:ea typeface="+mn-ea"/>
                <a:cs typeface="+mn-cs"/>
              </a:rPr>
              <a:t>这些尺寸确定如下。我们知道爬行中节点的总数，所以通过减去巨大的弱组件的大小，我们确定断开连接的大小。然后我们的强分量算法给出了</a:t>
            </a:r>
            <a:r>
              <a:rPr lang="en-US" altLang="zh-CN" sz="1200" kern="1200" dirty="0">
                <a:solidFill>
                  <a:schemeClr val="tx1"/>
                </a:solidFill>
                <a:effectLst/>
                <a:latin typeface="+mn-lt"/>
                <a:ea typeface="+mn-ea"/>
                <a:cs typeface="+mn-cs"/>
              </a:rPr>
              <a:t>SCC</a:t>
            </a:r>
            <a:r>
              <a:rPr lang="zh-CN" altLang="en-US" sz="1200" kern="1200" dirty="0">
                <a:solidFill>
                  <a:schemeClr val="tx1"/>
                </a:solidFill>
                <a:effectLst/>
                <a:latin typeface="+mn-lt"/>
                <a:ea typeface="+mn-ea"/>
                <a:cs typeface="+mn-cs"/>
              </a:rPr>
              <a:t>的大小。我们转向广度优先的搜索数据。如前所述，按照特定类型的边</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内边或外边</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从特定的开始节点进行搜索将很快终止，或者将搜索增加到大约</a:t>
            </a:r>
            <a:r>
              <a:rPr lang="en-US" altLang="zh-CN" sz="1200" kern="1200" dirty="0">
                <a:solidFill>
                  <a:schemeClr val="tx1"/>
                </a:solidFill>
                <a:effectLst/>
                <a:latin typeface="+mn-lt"/>
                <a:ea typeface="+mn-ea"/>
                <a:cs typeface="+mn-cs"/>
              </a:rPr>
              <a:t>1</a:t>
            </a:r>
            <a:r>
              <a:rPr lang="zh-CN" altLang="en-US" sz="1200" kern="1200" dirty="0">
                <a:solidFill>
                  <a:schemeClr val="tx1"/>
                </a:solidFill>
                <a:effectLst/>
                <a:latin typeface="+mn-lt"/>
                <a:ea typeface="+mn-ea"/>
                <a:cs typeface="+mn-cs"/>
              </a:rPr>
              <a:t>亿个节点。我们说如果一个节点属于后者，它就会爆炸。因此</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如果一个节点爆炸后的链接</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外部链接后爆炸</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也必须强大的组成部分的成员规模至少</a:t>
            </a:r>
            <a:r>
              <a:rPr lang="en-US" altLang="zh-CN" sz="1200" kern="1200" dirty="0">
                <a:solidFill>
                  <a:schemeClr val="tx1"/>
                </a:solidFill>
                <a:effectLst/>
                <a:latin typeface="+mn-lt"/>
                <a:ea typeface="+mn-ea"/>
                <a:cs typeface="+mn-cs"/>
              </a:rPr>
              <a:t>100 C 100􏰀186 D 1400</a:t>
            </a:r>
            <a:r>
              <a:rPr lang="zh-CN" altLang="en-US" sz="1200" kern="1200" dirty="0">
                <a:solidFill>
                  <a:schemeClr val="tx1"/>
                </a:solidFill>
                <a:effectLst/>
                <a:latin typeface="+mn-lt"/>
                <a:ea typeface="+mn-ea"/>
                <a:cs typeface="+mn-cs"/>
              </a:rPr>
              <a:t>万。由于第二大强组件的大小为</a:t>
            </a:r>
            <a:r>
              <a:rPr lang="en-US" altLang="zh-CN" sz="1200" kern="1200" dirty="0">
                <a:solidFill>
                  <a:schemeClr val="tx1"/>
                </a:solidFill>
                <a:effectLst/>
                <a:latin typeface="+mn-lt"/>
                <a:ea typeface="+mn-ea"/>
                <a:cs typeface="+mn-cs"/>
              </a:rPr>
              <a:t>15</a:t>
            </a:r>
            <a:r>
              <a:rPr lang="zh-CN" altLang="en-US" sz="1200" kern="1200" dirty="0">
                <a:solidFill>
                  <a:schemeClr val="tx1"/>
                </a:solidFill>
                <a:effectLst/>
                <a:latin typeface="+mn-lt"/>
                <a:ea typeface="+mn-ea"/>
                <a:cs typeface="+mn-cs"/>
              </a:rPr>
              <a:t>万个，因此我们推断</a:t>
            </a:r>
            <a:r>
              <a:rPr lang="en-US" altLang="zh-CN" sz="1200" kern="1200" dirty="0">
                <a:solidFill>
                  <a:schemeClr val="tx1"/>
                </a:solidFill>
                <a:effectLst/>
                <a:latin typeface="+mn-lt"/>
                <a:ea typeface="+mn-ea"/>
                <a:cs typeface="+mn-cs"/>
              </a:rPr>
              <a:t>SCC</a:t>
            </a:r>
            <a:r>
              <a:rPr lang="zh-CN" altLang="en-US" sz="1200" kern="1200" dirty="0">
                <a:solidFill>
                  <a:schemeClr val="tx1"/>
                </a:solidFill>
                <a:effectLst/>
                <a:latin typeface="+mn-lt"/>
                <a:ea typeface="+mn-ea"/>
                <a:cs typeface="+mn-cs"/>
              </a:rPr>
              <a:t>是惟一的强组件，它包含了所有跟随</a:t>
            </a:r>
            <a:r>
              <a:rPr lang="en-US" altLang="zh-CN" sz="1200" kern="1200" dirty="0">
                <a:solidFill>
                  <a:schemeClr val="tx1"/>
                </a:solidFill>
                <a:effectLst/>
                <a:latin typeface="+mn-lt"/>
                <a:ea typeface="+mn-ea"/>
                <a:cs typeface="+mn-cs"/>
              </a:rPr>
              <a:t>in-</a:t>
            </a:r>
            <a:r>
              <a:rPr lang="zh-CN" altLang="en-US" sz="1200" kern="1200" dirty="0">
                <a:solidFill>
                  <a:schemeClr val="tx1"/>
                </a:solidFill>
                <a:effectLst/>
                <a:latin typeface="+mn-lt"/>
                <a:ea typeface="+mn-ea"/>
                <a:cs typeface="+mn-cs"/>
              </a:rPr>
              <a:t>以及</a:t>
            </a:r>
            <a:r>
              <a:rPr lang="en-US" altLang="zh-CN" sz="1200" kern="1200" dirty="0">
                <a:solidFill>
                  <a:schemeClr val="tx1"/>
                </a:solidFill>
                <a:effectLst/>
                <a:latin typeface="+mn-lt"/>
                <a:ea typeface="+mn-ea"/>
                <a:cs typeface="+mn-cs"/>
              </a:rPr>
              <a:t>out-link</a:t>
            </a:r>
            <a:r>
              <a:rPr lang="zh-CN" altLang="en-US" sz="1200" kern="1200" dirty="0">
                <a:solidFill>
                  <a:schemeClr val="tx1"/>
                </a:solidFill>
                <a:effectLst/>
                <a:latin typeface="+mn-lt"/>
                <a:ea typeface="+mn-ea"/>
                <a:cs typeface="+mn-cs"/>
              </a:rPr>
              <a:t>爆炸的节点。事实上</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这种观察结构包含两个确凿的证据来证明在上面的表中</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首先</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事实证明</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我们随机选择的分数</a:t>
            </a:r>
            <a:r>
              <a:rPr lang="en-US" altLang="zh-CN" sz="1200" kern="1200" dirty="0">
                <a:solidFill>
                  <a:schemeClr val="tx1"/>
                </a:solidFill>
                <a:effectLst/>
                <a:latin typeface="+mn-lt"/>
                <a:ea typeface="+mn-ea"/>
                <a:cs typeface="+mn-cs"/>
              </a:rPr>
              <a:t>BFS</a:t>
            </a:r>
            <a:r>
              <a:rPr lang="zh-CN" altLang="en-US" sz="1200" kern="1200" dirty="0">
                <a:solidFill>
                  <a:schemeClr val="tx1"/>
                </a:solidFill>
                <a:effectLst/>
                <a:latin typeface="+mn-lt"/>
                <a:ea typeface="+mn-ea"/>
                <a:cs typeface="+mn-cs"/>
              </a:rPr>
              <a:t>开始节点下爆炸应该与外部节点是一样的分数在我们返回的鳞状细胞癌</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鳞状细胞癌的算法。其次，</a:t>
            </a:r>
            <a:r>
              <a:rPr lang="en-US" altLang="zh-CN" sz="1200" kern="1200" dirty="0">
                <a:solidFill>
                  <a:schemeClr val="tx1"/>
                </a:solidFill>
                <a:effectLst/>
                <a:latin typeface="+mn-lt"/>
                <a:ea typeface="+mn-ea"/>
                <a:cs typeface="+mn-cs"/>
              </a:rPr>
              <a:t>SCC</a:t>
            </a:r>
            <a:r>
              <a:rPr lang="zh-CN" altLang="en-US" sz="1200" kern="1200" dirty="0">
                <a:solidFill>
                  <a:schemeClr val="tx1"/>
                </a:solidFill>
                <a:effectLst/>
                <a:latin typeface="+mn-lt"/>
                <a:ea typeface="+mn-ea"/>
                <a:cs typeface="+mn-cs"/>
              </a:rPr>
              <a:t>中的每个</a:t>
            </a:r>
            <a:r>
              <a:rPr lang="en-US" altLang="zh-CN" sz="1200" kern="1200" dirty="0">
                <a:solidFill>
                  <a:schemeClr val="tx1"/>
                </a:solidFill>
                <a:effectLst/>
                <a:latin typeface="+mn-lt"/>
                <a:ea typeface="+mn-ea"/>
                <a:cs typeface="+mn-cs"/>
              </a:rPr>
              <a:t>BFS</a:t>
            </a:r>
            <a:r>
              <a:rPr lang="zh-CN" altLang="en-US" sz="1200" kern="1200" dirty="0">
                <a:solidFill>
                  <a:schemeClr val="tx1"/>
                </a:solidFill>
                <a:effectLst/>
                <a:latin typeface="+mn-lt"/>
                <a:ea typeface="+mn-ea"/>
                <a:cs typeface="+mn-cs"/>
              </a:rPr>
              <a:t>开始节点在链内展开下都达到了相同数量的节点</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这个数字是</a:t>
            </a:r>
            <a:r>
              <a:rPr lang="en-US" altLang="zh-CN" sz="1200" kern="1200" dirty="0">
                <a:solidFill>
                  <a:schemeClr val="tx1"/>
                </a:solidFill>
                <a:effectLst/>
                <a:latin typeface="+mn-lt"/>
                <a:ea typeface="+mn-ea"/>
                <a:cs typeface="+mn-cs"/>
              </a:rPr>
              <a:t>99807161</a:t>
            </a:r>
            <a:r>
              <a:rPr lang="zh-CN" altLang="en-US" sz="1200" kern="1200" dirty="0">
                <a:solidFill>
                  <a:schemeClr val="tx1"/>
                </a:solidFill>
                <a:effectLst/>
                <a:latin typeface="+mn-lt"/>
                <a:ea typeface="+mn-ea"/>
                <a:cs typeface="+mn-cs"/>
              </a:rPr>
              <a:t>。同样，在</a:t>
            </a:r>
            <a:r>
              <a:rPr lang="en-US" altLang="zh-CN" sz="1200" kern="1200" dirty="0">
                <a:solidFill>
                  <a:schemeClr val="tx1"/>
                </a:solidFill>
                <a:effectLst/>
                <a:latin typeface="+mn-lt"/>
                <a:ea typeface="+mn-ea"/>
                <a:cs typeface="+mn-cs"/>
              </a:rPr>
              <a:t>out-link</a:t>
            </a:r>
            <a:r>
              <a:rPr lang="zh-CN" altLang="en-US" sz="1200" kern="1200" dirty="0">
                <a:solidFill>
                  <a:schemeClr val="tx1"/>
                </a:solidFill>
                <a:effectLst/>
                <a:latin typeface="+mn-lt"/>
                <a:ea typeface="+mn-ea"/>
                <a:cs typeface="+mn-cs"/>
              </a:rPr>
              <a:t>扩展下，</a:t>
            </a:r>
            <a:r>
              <a:rPr lang="en-US" altLang="zh-CN" sz="1200" kern="1200" dirty="0">
                <a:solidFill>
                  <a:schemeClr val="tx1"/>
                </a:solidFill>
                <a:effectLst/>
                <a:latin typeface="+mn-lt"/>
                <a:ea typeface="+mn-ea"/>
                <a:cs typeface="+mn-cs"/>
              </a:rPr>
              <a:t>SCC</a:t>
            </a:r>
            <a:r>
              <a:rPr lang="zh-CN" altLang="en-US" sz="1200" kern="1200" dirty="0">
                <a:solidFill>
                  <a:schemeClr val="tx1"/>
                </a:solidFill>
                <a:effectLst/>
                <a:latin typeface="+mn-lt"/>
                <a:ea typeface="+mn-ea"/>
                <a:cs typeface="+mn-cs"/>
              </a:rPr>
              <a:t>的每个节点都精确地达到</a:t>
            </a:r>
            <a:r>
              <a:rPr lang="en-US" altLang="zh-CN" sz="1200" kern="1200" dirty="0">
                <a:solidFill>
                  <a:schemeClr val="tx1"/>
                </a:solidFill>
                <a:effectLst/>
                <a:latin typeface="+mn-lt"/>
                <a:ea typeface="+mn-ea"/>
                <a:cs typeface="+mn-cs"/>
              </a:rPr>
              <a:t>99,630,178</a:t>
            </a:r>
            <a:r>
              <a:rPr lang="zh-CN" altLang="en-US" sz="1200" kern="1200" dirty="0">
                <a:solidFill>
                  <a:schemeClr val="tx1"/>
                </a:solidFill>
                <a:effectLst/>
                <a:latin typeface="+mn-lt"/>
                <a:ea typeface="+mn-ea"/>
                <a:cs typeface="+mn-cs"/>
              </a:rPr>
              <a:t>个节点。</a:t>
            </a:r>
          </a:p>
          <a:p>
            <a:r>
              <a:rPr lang="zh-CN" altLang="en-US" sz="1200" kern="1200" dirty="0">
                <a:solidFill>
                  <a:schemeClr val="tx1"/>
                </a:solidFill>
                <a:effectLst/>
                <a:latin typeface="+mn-lt"/>
                <a:ea typeface="+mn-ea"/>
                <a:cs typeface="+mn-cs"/>
              </a:rPr>
              <a:t>因此，我们知道</a:t>
            </a:r>
            <a:r>
              <a:rPr lang="en-US" altLang="zh-CN" sz="1200" kern="1200" dirty="0">
                <a:solidFill>
                  <a:schemeClr val="tx1"/>
                </a:solidFill>
                <a:effectLst/>
                <a:latin typeface="+mn-lt"/>
                <a:ea typeface="+mn-ea"/>
                <a:cs typeface="+mn-cs"/>
              </a:rPr>
              <a:t>d99,807,161</a:t>
            </a:r>
            <a:r>
              <a:rPr lang="zh-CN" altLang="en-US" sz="1200" kern="1200" dirty="0">
                <a:solidFill>
                  <a:schemeClr val="tx1"/>
                </a:solidFill>
                <a:effectLst/>
                <a:latin typeface="+mn-lt"/>
                <a:ea typeface="+mn-ea"/>
                <a:cs typeface="+mn-cs"/>
              </a:rPr>
              <a:t>中的</a:t>
            </a:r>
            <a:r>
              <a:rPr lang="en-US" altLang="zh-CN" sz="1200" kern="1200" dirty="0">
                <a:solidFill>
                  <a:schemeClr val="tx1"/>
                </a:solidFill>
                <a:effectLst/>
                <a:latin typeface="+mn-lt"/>
                <a:ea typeface="+mn-ea"/>
                <a:cs typeface="+mn-cs"/>
              </a:rPr>
              <a:t>SCC C</a:t>
            </a:r>
            <a:r>
              <a:rPr lang="zh-CN" altLang="en-US" sz="1200" kern="1200" dirty="0">
                <a:solidFill>
                  <a:schemeClr val="tx1"/>
                </a:solidFill>
                <a:effectLst/>
                <a:latin typeface="+mn-lt"/>
                <a:ea typeface="+mn-ea"/>
                <a:cs typeface="+mn-cs"/>
              </a:rPr>
              <a:t>，以及</a:t>
            </a:r>
            <a:r>
              <a:rPr lang="en-US" altLang="zh-CN" sz="1200" kern="1200" dirty="0">
                <a:solidFill>
                  <a:schemeClr val="tx1"/>
                </a:solidFill>
                <a:effectLst/>
                <a:latin typeface="+mn-lt"/>
                <a:ea typeface="+mn-ea"/>
                <a:cs typeface="+mn-cs"/>
              </a:rPr>
              <a:t>d99,630,178</a:t>
            </a:r>
            <a:r>
              <a:rPr lang="zh-CN" altLang="en-US" sz="1200" kern="1200" dirty="0">
                <a:solidFill>
                  <a:schemeClr val="tx1"/>
                </a:solidFill>
                <a:effectLst/>
                <a:latin typeface="+mn-lt"/>
                <a:ea typeface="+mn-ea"/>
                <a:cs typeface="+mn-cs"/>
              </a:rPr>
              <a:t>中的</a:t>
            </a:r>
            <a:r>
              <a:rPr lang="en-US" altLang="zh-CN" sz="1200" kern="1200" dirty="0">
                <a:solidFill>
                  <a:schemeClr val="tx1"/>
                </a:solidFill>
                <a:effectLst/>
                <a:latin typeface="+mn-lt"/>
                <a:ea typeface="+mn-ea"/>
                <a:cs typeface="+mn-cs"/>
              </a:rPr>
              <a:t>SCC C</a:t>
            </a:r>
            <a:r>
              <a:rPr lang="zh-CN" altLang="en-US" sz="1200" kern="1200" dirty="0">
                <a:solidFill>
                  <a:schemeClr val="tx1"/>
                </a:solidFill>
                <a:effectLst/>
                <a:latin typeface="+mn-lt"/>
                <a:ea typeface="+mn-ea"/>
                <a:cs typeface="+mn-cs"/>
              </a:rPr>
              <a:t>。我们已经求出了</a:t>
            </a:r>
            <a:r>
              <a:rPr lang="en-US" altLang="zh-CN" sz="1200" kern="1200" dirty="0">
                <a:solidFill>
                  <a:schemeClr val="tx1"/>
                </a:solidFill>
                <a:effectLst/>
                <a:latin typeface="+mn-lt"/>
                <a:ea typeface="+mn-ea"/>
                <a:cs typeface="+mn-cs"/>
              </a:rPr>
              <a:t>SCC</a:t>
            </a:r>
            <a:r>
              <a:rPr lang="zh-CN" altLang="en-US" sz="1200" kern="1200" dirty="0">
                <a:solidFill>
                  <a:schemeClr val="tx1"/>
                </a:solidFill>
                <a:effectLst/>
                <a:latin typeface="+mn-lt"/>
                <a:ea typeface="+mn-ea"/>
                <a:cs typeface="+mn-cs"/>
              </a:rPr>
              <a:t>的大小，可以求出</a:t>
            </a:r>
            <a:r>
              <a:rPr lang="en-US" altLang="zh-CN" sz="1200" kern="1200" dirty="0">
                <a:solidFill>
                  <a:schemeClr val="tx1"/>
                </a:solidFill>
                <a:effectLst/>
                <a:latin typeface="+mn-lt"/>
                <a:ea typeface="+mn-ea"/>
                <a:cs typeface="+mn-cs"/>
              </a:rPr>
              <a:t>IN</a:t>
            </a:r>
            <a:r>
              <a:rPr lang="zh-CN" altLang="en-US" sz="1200" kern="1200" dirty="0">
                <a:solidFill>
                  <a:schemeClr val="tx1"/>
                </a:solidFill>
                <a:effectLst/>
                <a:latin typeface="+mn-lt"/>
                <a:ea typeface="+mn-ea"/>
                <a:cs typeface="+mn-cs"/>
              </a:rPr>
              <a:t>和</a:t>
            </a:r>
            <a:r>
              <a:rPr lang="en-US" altLang="zh-CN" sz="1200" kern="1200" dirty="0">
                <a:solidFill>
                  <a:schemeClr val="tx1"/>
                </a:solidFill>
                <a:effectLst/>
                <a:latin typeface="+mn-lt"/>
                <a:ea typeface="+mn-ea"/>
                <a:cs typeface="+mn-cs"/>
              </a:rPr>
              <a:t>OUT</a:t>
            </a:r>
            <a:r>
              <a:rPr lang="zh-CN" altLang="en-US" sz="1200" kern="1200" dirty="0">
                <a:solidFill>
                  <a:schemeClr val="tx1"/>
                </a:solidFill>
                <a:effectLst/>
                <a:latin typeface="+mn-lt"/>
                <a:ea typeface="+mn-ea"/>
                <a:cs typeface="+mn-cs"/>
              </a:rPr>
              <a:t>。最后，因为我们知道了这个巨大的弱分量的大小，我们可以减去</a:t>
            </a:r>
            <a:r>
              <a:rPr lang="en-US" altLang="zh-CN" sz="1200" kern="1200" dirty="0">
                <a:solidFill>
                  <a:schemeClr val="tx1"/>
                </a:solidFill>
                <a:effectLst/>
                <a:latin typeface="+mn-lt"/>
                <a:ea typeface="+mn-ea"/>
                <a:cs typeface="+mn-cs"/>
              </a:rPr>
              <a:t>SCC</a:t>
            </a:r>
            <a:r>
              <a:rPr lang="zh-CN" altLang="en-US" sz="1200" kern="1200" dirty="0">
                <a:solidFill>
                  <a:schemeClr val="tx1"/>
                </a:solidFill>
                <a:effectLst/>
                <a:latin typeface="+mn-lt"/>
                <a:ea typeface="+mn-ea"/>
                <a:cs typeface="+mn-cs"/>
              </a:rPr>
              <a:t>，进去，出来得到卷须。现在我们依次讨论每个区域。</a:t>
            </a:r>
          </a:p>
          <a:p>
            <a:r>
              <a:rPr lang="en-US" altLang="zh-CN" sz="1200" kern="1200" dirty="0">
                <a:solidFill>
                  <a:schemeClr val="tx1"/>
                </a:solidFill>
                <a:effectLst/>
                <a:latin typeface="+mn-lt"/>
                <a:ea typeface="+mn-ea"/>
                <a:cs typeface="+mn-cs"/>
              </a:rPr>
              <a:t>3.1</a:t>
            </a:r>
            <a:r>
              <a:rPr lang="zh-CN" altLang="en-US" sz="1200" kern="1200" dirty="0">
                <a:solidFill>
                  <a:schemeClr val="tx1"/>
                </a:solidFill>
                <a:effectLst/>
                <a:latin typeface="+mn-lt"/>
                <a:ea typeface="+mn-ea"/>
                <a:cs typeface="+mn-cs"/>
              </a:rPr>
              <a:t>。卷须和断开连接</a:t>
            </a:r>
          </a:p>
          <a:p>
            <a:r>
              <a:rPr lang="zh-CN" altLang="en-US" sz="1200" kern="1200" dirty="0">
                <a:solidFill>
                  <a:schemeClr val="tx1"/>
                </a:solidFill>
                <a:effectLst/>
                <a:latin typeface="+mn-lt"/>
                <a:ea typeface="+mn-ea"/>
                <a:cs typeface="+mn-cs"/>
              </a:rPr>
              <a:t>我们从卷须中分离出</a:t>
            </a:r>
            <a:r>
              <a:rPr lang="en-US" altLang="zh-CN" sz="1200" kern="1200" dirty="0">
                <a:solidFill>
                  <a:schemeClr val="tx1"/>
                </a:solidFill>
                <a:effectLst/>
                <a:latin typeface="+mn-lt"/>
                <a:ea typeface="+mn-ea"/>
                <a:cs typeface="+mn-cs"/>
              </a:rPr>
              <a:t>172</a:t>
            </a:r>
            <a:r>
              <a:rPr lang="zh-CN" altLang="en-US" sz="1200" kern="1200" dirty="0">
                <a:solidFill>
                  <a:schemeClr val="tx1"/>
                </a:solidFill>
                <a:effectLst/>
                <a:latin typeface="+mn-lt"/>
                <a:ea typeface="+mn-ea"/>
                <a:cs typeface="+mn-cs"/>
              </a:rPr>
              <a:t>个样品</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我们的</a:t>
            </a:r>
            <a:r>
              <a:rPr lang="en-US" altLang="zh-CN" sz="1200" kern="1200" dirty="0">
                <a:solidFill>
                  <a:schemeClr val="tx1"/>
                </a:solidFill>
                <a:effectLst/>
                <a:latin typeface="+mn-lt"/>
                <a:ea typeface="+mn-ea"/>
                <a:cs typeface="+mn-cs"/>
              </a:rPr>
              <a:t>BFS</a:t>
            </a:r>
            <a:r>
              <a:rPr lang="zh-CN" altLang="en-US" sz="1200" kern="1200" dirty="0">
                <a:solidFill>
                  <a:schemeClr val="tx1"/>
                </a:solidFill>
                <a:effectLst/>
                <a:latin typeface="+mn-lt"/>
                <a:ea typeface="+mn-ea"/>
                <a:cs typeface="+mn-cs"/>
              </a:rPr>
              <a:t>测量不能用来区分这两个区域。通过从该区域的起始点跟踪</a:t>
            </a:r>
            <a:r>
              <a:rPr lang="en-US" altLang="zh-CN" sz="1200" kern="1200" dirty="0">
                <a:solidFill>
                  <a:schemeClr val="tx1"/>
                </a:solidFill>
                <a:effectLst/>
                <a:latin typeface="+mn-lt"/>
                <a:ea typeface="+mn-ea"/>
                <a:cs typeface="+mn-cs"/>
              </a:rPr>
              <a:t>out-link</a:t>
            </a:r>
            <a:r>
              <a:rPr lang="zh-CN" altLang="en-US" sz="1200" kern="1200" dirty="0">
                <a:solidFill>
                  <a:schemeClr val="tx1"/>
                </a:solidFill>
                <a:effectLst/>
                <a:latin typeface="+mn-lt"/>
                <a:ea typeface="+mn-ea"/>
                <a:cs typeface="+mn-cs"/>
              </a:rPr>
              <a:t>，我们在终止转换之前平均会遇到</a:t>
            </a:r>
            <a:r>
              <a:rPr lang="en-US" altLang="zh-CN" sz="1200" kern="1200" dirty="0">
                <a:solidFill>
                  <a:schemeClr val="tx1"/>
                </a:solidFill>
                <a:effectLst/>
                <a:latin typeface="+mn-lt"/>
                <a:ea typeface="+mn-ea"/>
                <a:cs typeface="+mn-cs"/>
              </a:rPr>
              <a:t>20</a:t>
            </a:r>
            <a:r>
              <a:rPr lang="zh-CN" altLang="en-US" sz="1200" kern="1200" dirty="0">
                <a:solidFill>
                  <a:schemeClr val="tx1"/>
                </a:solidFill>
                <a:effectLst/>
                <a:latin typeface="+mn-lt"/>
                <a:ea typeface="+mn-ea"/>
                <a:cs typeface="+mn-cs"/>
              </a:rPr>
              <a:t>个节点。同样，通过使用内链接，我们平均会遇到</a:t>
            </a:r>
            <a:r>
              <a:rPr lang="en-US" altLang="zh-CN" sz="1200" kern="1200" dirty="0">
                <a:solidFill>
                  <a:schemeClr val="tx1"/>
                </a:solidFill>
                <a:effectLst/>
                <a:latin typeface="+mn-lt"/>
                <a:ea typeface="+mn-ea"/>
                <a:cs typeface="+mn-cs"/>
              </a:rPr>
              <a:t>52</a:t>
            </a:r>
            <a:r>
              <a:rPr lang="zh-CN" altLang="en-US" sz="1200" kern="1200" dirty="0">
                <a:solidFill>
                  <a:schemeClr val="tx1"/>
                </a:solidFill>
                <a:effectLst/>
                <a:latin typeface="+mn-lt"/>
                <a:ea typeface="+mn-ea"/>
                <a:cs typeface="+mn-cs"/>
              </a:rPr>
              <a:t>个节点。</a:t>
            </a:r>
          </a:p>
          <a:p>
            <a:r>
              <a:rPr lang="en-US" altLang="zh-CN" sz="1200" kern="1200" dirty="0">
                <a:solidFill>
                  <a:schemeClr val="tx1"/>
                </a:solidFill>
                <a:effectLst/>
                <a:latin typeface="+mn-lt"/>
                <a:ea typeface="+mn-ea"/>
                <a:cs typeface="+mn-cs"/>
              </a:rPr>
              <a:t>3.2</a:t>
            </a:r>
            <a:r>
              <a:rPr lang="zh-CN" altLang="en-US" sz="1200" kern="1200" dirty="0">
                <a:solidFill>
                  <a:schemeClr val="tx1"/>
                </a:solidFill>
                <a:effectLst/>
                <a:latin typeface="+mn-lt"/>
                <a:ea typeface="+mn-ea"/>
                <a:cs typeface="+mn-cs"/>
              </a:rPr>
              <a:t>。进出</a:t>
            </a:r>
          </a:p>
          <a:p>
            <a:r>
              <a:rPr lang="zh-CN" altLang="en-US" sz="1200" kern="1200" dirty="0">
                <a:solidFill>
                  <a:schemeClr val="tx1"/>
                </a:solidFill>
                <a:effectLst/>
                <a:latin typeface="+mn-lt"/>
                <a:ea typeface="+mn-ea"/>
                <a:cs typeface="+mn-cs"/>
              </a:rPr>
              <a:t>我们的示例包含</a:t>
            </a:r>
            <a:r>
              <a:rPr lang="en-US" altLang="zh-CN" sz="1200" kern="1200" dirty="0">
                <a:solidFill>
                  <a:schemeClr val="tx1"/>
                </a:solidFill>
                <a:effectLst/>
                <a:latin typeface="+mn-lt"/>
                <a:ea typeface="+mn-ea"/>
                <a:cs typeface="+mn-cs"/>
              </a:rPr>
              <a:t>128</a:t>
            </a:r>
            <a:r>
              <a:rPr lang="zh-CN" altLang="en-US" sz="1200" kern="1200" dirty="0">
                <a:solidFill>
                  <a:schemeClr val="tx1"/>
                </a:solidFill>
                <a:effectLst/>
                <a:latin typeface="+mn-lt"/>
                <a:ea typeface="+mn-ea"/>
                <a:cs typeface="+mn-cs"/>
              </a:rPr>
              <a:t>个</a:t>
            </a:r>
            <a:r>
              <a:rPr lang="en-US" altLang="zh-CN" sz="1200" kern="1200" dirty="0">
                <a:solidFill>
                  <a:schemeClr val="tx1"/>
                </a:solidFill>
                <a:effectLst/>
                <a:latin typeface="+mn-lt"/>
                <a:ea typeface="+mn-ea"/>
                <a:cs typeface="+mn-cs"/>
              </a:rPr>
              <a:t>IN</a:t>
            </a:r>
            <a:r>
              <a:rPr lang="zh-CN" altLang="en-US" sz="1200" kern="1200" dirty="0">
                <a:solidFill>
                  <a:schemeClr val="tx1"/>
                </a:solidFill>
                <a:effectLst/>
                <a:latin typeface="+mn-lt"/>
                <a:ea typeface="+mn-ea"/>
                <a:cs typeface="+mn-cs"/>
              </a:rPr>
              <a:t>节点和</a:t>
            </a:r>
            <a:r>
              <a:rPr lang="en-US" altLang="zh-CN" sz="1200" kern="1200" dirty="0">
                <a:solidFill>
                  <a:schemeClr val="tx1"/>
                </a:solidFill>
                <a:effectLst/>
                <a:latin typeface="+mn-lt"/>
                <a:ea typeface="+mn-ea"/>
                <a:cs typeface="+mn-cs"/>
              </a:rPr>
              <a:t>134</a:t>
            </a:r>
            <a:r>
              <a:rPr lang="zh-CN" altLang="en-US" sz="1200" kern="1200" dirty="0">
                <a:solidFill>
                  <a:schemeClr val="tx1"/>
                </a:solidFill>
                <a:effectLst/>
                <a:latin typeface="+mn-lt"/>
                <a:ea typeface="+mn-ea"/>
                <a:cs typeface="+mn-cs"/>
              </a:rPr>
              <a:t>个</a:t>
            </a:r>
            <a:r>
              <a:rPr lang="en-US" altLang="zh-CN" sz="1200" kern="1200" dirty="0">
                <a:solidFill>
                  <a:schemeClr val="tx1"/>
                </a:solidFill>
                <a:effectLst/>
                <a:latin typeface="+mn-lt"/>
                <a:ea typeface="+mn-ea"/>
                <a:cs typeface="+mn-cs"/>
              </a:rPr>
              <a:t>OUT</a:t>
            </a:r>
            <a:r>
              <a:rPr lang="zh-CN" altLang="en-US" sz="1200" kern="1200" dirty="0">
                <a:solidFill>
                  <a:schemeClr val="tx1"/>
                </a:solidFill>
                <a:effectLst/>
                <a:latin typeface="+mn-lt"/>
                <a:ea typeface="+mn-ea"/>
                <a:cs typeface="+mn-cs"/>
              </a:rPr>
              <a:t>节点。我们的问题是</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当跟踪来自</a:t>
            </a:r>
            <a:r>
              <a:rPr lang="en-US" altLang="zh-CN" sz="1200" kern="1200" dirty="0">
                <a:solidFill>
                  <a:schemeClr val="tx1"/>
                </a:solidFill>
                <a:effectLst/>
                <a:latin typeface="+mn-lt"/>
                <a:ea typeface="+mn-ea"/>
                <a:cs typeface="+mn-cs"/>
              </a:rPr>
              <a:t>in- OUT</a:t>
            </a:r>
            <a:r>
              <a:rPr lang="zh-CN" altLang="en-US" sz="1200" kern="1200" dirty="0">
                <a:solidFill>
                  <a:schemeClr val="tx1"/>
                </a:solidFill>
                <a:effectLst/>
                <a:latin typeface="+mn-lt"/>
                <a:ea typeface="+mn-ea"/>
                <a:cs typeface="+mn-cs"/>
              </a:rPr>
              <a:t>节点的</a:t>
            </a:r>
            <a:r>
              <a:rPr lang="en-US" altLang="zh-CN" sz="1200" kern="1200" dirty="0">
                <a:solidFill>
                  <a:schemeClr val="tx1"/>
                </a:solidFill>
                <a:effectLst/>
                <a:latin typeface="+mn-lt"/>
                <a:ea typeface="+mn-ea"/>
                <a:cs typeface="+mn-cs"/>
              </a:rPr>
              <a:t>OUT</a:t>
            </a:r>
            <a:r>
              <a:rPr lang="zh-CN" altLang="en-US" sz="1200" kern="1200" dirty="0">
                <a:solidFill>
                  <a:schemeClr val="tx1"/>
                </a:solidFill>
                <a:effectLst/>
                <a:latin typeface="+mn-lt"/>
                <a:ea typeface="+mn-ea"/>
                <a:cs typeface="+mn-cs"/>
              </a:rPr>
              <a:t>链接或来自</a:t>
            </a:r>
            <a:r>
              <a:rPr lang="en-US" altLang="zh-CN" sz="1200" kern="1200" dirty="0">
                <a:solidFill>
                  <a:schemeClr val="tx1"/>
                </a:solidFill>
                <a:effectLst/>
                <a:latin typeface="+mn-lt"/>
                <a:ea typeface="+mn-ea"/>
                <a:cs typeface="+mn-cs"/>
              </a:rPr>
              <a:t>in- in</a:t>
            </a:r>
            <a:r>
              <a:rPr lang="zh-CN" altLang="en-US" sz="1200" kern="1200" dirty="0">
                <a:solidFill>
                  <a:schemeClr val="tx1"/>
                </a:solidFill>
                <a:effectLst/>
                <a:latin typeface="+mn-lt"/>
                <a:ea typeface="+mn-ea"/>
                <a:cs typeface="+mn-cs"/>
              </a:rPr>
              <a:t>节点的</a:t>
            </a:r>
            <a:r>
              <a:rPr lang="en-US" altLang="zh-CN" sz="1200" kern="1200" dirty="0">
                <a:solidFill>
                  <a:schemeClr val="tx1"/>
                </a:solidFill>
                <a:effectLst/>
                <a:latin typeface="+mn-lt"/>
                <a:ea typeface="+mn-ea"/>
                <a:cs typeface="+mn-cs"/>
              </a:rPr>
              <a:t>in-link</a:t>
            </a:r>
            <a:r>
              <a:rPr lang="zh-CN" altLang="en-US" sz="1200" kern="1200" dirty="0">
                <a:solidFill>
                  <a:schemeClr val="tx1"/>
                </a:solidFill>
                <a:effectLst/>
                <a:latin typeface="+mn-lt"/>
                <a:ea typeface="+mn-ea"/>
                <a:cs typeface="+mn-cs"/>
              </a:rPr>
              <a:t>时，在</a:t>
            </a:r>
            <a:r>
              <a:rPr lang="en-US" altLang="zh-CN" sz="1200" kern="1200" dirty="0">
                <a:solidFill>
                  <a:schemeClr val="tx1"/>
                </a:solidFill>
                <a:effectLst/>
                <a:latin typeface="+mn-lt"/>
                <a:ea typeface="+mn-ea"/>
                <a:cs typeface="+mn-cs"/>
              </a:rPr>
              <a:t>BFS</a:t>
            </a:r>
            <a:r>
              <a:rPr lang="zh-CN" altLang="en-US" sz="1200" kern="1200" dirty="0">
                <a:solidFill>
                  <a:schemeClr val="tx1"/>
                </a:solidFill>
                <a:effectLst/>
                <a:latin typeface="+mn-lt"/>
                <a:ea typeface="+mn-ea"/>
                <a:cs typeface="+mn-cs"/>
              </a:rPr>
              <a:t>终止之前我们会遇到多少个节点</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也就是说，如果我们沿着远离中心的方向探索，这些区域的点的邻域有多大</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结果如下所示，行标记为“向外探索</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所有节点”。</a:t>
            </a:r>
          </a:p>
          <a:p>
            <a:r>
              <a:rPr lang="zh-CN" altLang="en-US" sz="1200" kern="1200" dirty="0">
                <a:solidFill>
                  <a:schemeClr val="tx1"/>
                </a:solidFill>
                <a:effectLst/>
                <a:latin typeface="+mn-lt"/>
                <a:ea typeface="+mn-ea"/>
                <a:cs typeface="+mn-cs"/>
              </a:rPr>
              <a:t>类似地，我们知道，如果我们研究来自</a:t>
            </a:r>
            <a:r>
              <a:rPr lang="en-US" altLang="zh-CN" sz="1200" kern="1200" dirty="0">
                <a:solidFill>
                  <a:schemeClr val="tx1"/>
                </a:solidFill>
                <a:effectLst/>
                <a:latin typeface="+mn-lt"/>
                <a:ea typeface="+mn-ea"/>
                <a:cs typeface="+mn-cs"/>
              </a:rPr>
              <a:t>in- OUT</a:t>
            </a:r>
            <a:r>
              <a:rPr lang="zh-CN" altLang="en-US" sz="1200" kern="1200" dirty="0">
                <a:solidFill>
                  <a:schemeClr val="tx1"/>
                </a:solidFill>
                <a:effectLst/>
                <a:latin typeface="+mn-lt"/>
                <a:ea typeface="+mn-ea"/>
                <a:cs typeface="+mn-cs"/>
              </a:rPr>
              <a:t>节点的</a:t>
            </a:r>
            <a:r>
              <a:rPr lang="en-US" altLang="zh-CN" sz="1200" kern="1200" dirty="0">
                <a:solidFill>
                  <a:schemeClr val="tx1"/>
                </a:solidFill>
                <a:effectLst/>
                <a:latin typeface="+mn-lt"/>
                <a:ea typeface="+mn-ea"/>
                <a:cs typeface="+mn-cs"/>
              </a:rPr>
              <a:t>in-link</a:t>
            </a:r>
            <a:r>
              <a:rPr lang="zh-CN" altLang="en-US" sz="1200" kern="1200" dirty="0">
                <a:solidFill>
                  <a:schemeClr val="tx1"/>
                </a:solidFill>
                <a:effectLst/>
                <a:latin typeface="+mn-lt"/>
                <a:ea typeface="+mn-ea"/>
                <a:cs typeface="+mn-cs"/>
              </a:rPr>
              <a:t>或来自</a:t>
            </a:r>
            <a:r>
              <a:rPr lang="en-US" altLang="zh-CN" sz="1200" kern="1200" dirty="0">
                <a:solidFill>
                  <a:schemeClr val="tx1"/>
                </a:solidFill>
                <a:effectLst/>
                <a:latin typeface="+mn-lt"/>
                <a:ea typeface="+mn-ea"/>
                <a:cs typeface="+mn-cs"/>
              </a:rPr>
              <a:t>in- in</a:t>
            </a:r>
            <a:r>
              <a:rPr lang="zh-CN" altLang="en-US" sz="1200" kern="1200" dirty="0">
                <a:solidFill>
                  <a:schemeClr val="tx1"/>
                </a:solidFill>
                <a:effectLst/>
                <a:latin typeface="+mn-lt"/>
                <a:ea typeface="+mn-ea"/>
                <a:cs typeface="+mn-cs"/>
              </a:rPr>
              <a:t>节点的</a:t>
            </a:r>
            <a:r>
              <a:rPr lang="en-US" altLang="zh-CN" sz="1200" kern="1200" dirty="0">
                <a:solidFill>
                  <a:schemeClr val="tx1"/>
                </a:solidFill>
                <a:effectLst/>
                <a:latin typeface="+mn-lt"/>
                <a:ea typeface="+mn-ea"/>
                <a:cs typeface="+mn-cs"/>
              </a:rPr>
              <a:t>OUT -link</a:t>
            </a:r>
            <a:r>
              <a:rPr lang="zh-CN" altLang="en-US" sz="1200" kern="1200" dirty="0">
                <a:solidFill>
                  <a:schemeClr val="tx1"/>
                </a:solidFill>
                <a:effectLst/>
                <a:latin typeface="+mn-lt"/>
                <a:ea typeface="+mn-ea"/>
                <a:cs typeface="+mn-cs"/>
              </a:rPr>
              <a:t>，我们将在</a:t>
            </a:r>
            <a:r>
              <a:rPr lang="en-US" altLang="zh-CN" sz="1200" kern="1200" dirty="0">
                <a:solidFill>
                  <a:schemeClr val="tx1"/>
                </a:solidFill>
                <a:effectLst/>
                <a:latin typeface="+mn-lt"/>
                <a:ea typeface="+mn-ea"/>
                <a:cs typeface="+mn-cs"/>
              </a:rPr>
              <a:t>BFS</a:t>
            </a:r>
            <a:r>
              <a:rPr lang="zh-CN" altLang="en-US" sz="1200" kern="1200" dirty="0">
                <a:solidFill>
                  <a:schemeClr val="tx1"/>
                </a:solidFill>
                <a:effectLst/>
                <a:latin typeface="+mn-lt"/>
                <a:ea typeface="+mn-ea"/>
                <a:cs typeface="+mn-cs"/>
              </a:rPr>
              <a:t>中遇到大约</a:t>
            </a:r>
            <a:r>
              <a:rPr lang="en-US" altLang="zh-CN" sz="1200" kern="1200" dirty="0">
                <a:solidFill>
                  <a:schemeClr val="tx1"/>
                </a:solidFill>
                <a:effectLst/>
                <a:latin typeface="+mn-lt"/>
                <a:ea typeface="+mn-ea"/>
                <a:cs typeface="+mn-cs"/>
              </a:rPr>
              <a:t>1</a:t>
            </a:r>
            <a:r>
              <a:rPr lang="zh-CN" altLang="en-US" sz="1200" kern="1200" dirty="0">
                <a:solidFill>
                  <a:schemeClr val="tx1"/>
                </a:solidFill>
                <a:effectLst/>
                <a:latin typeface="+mn-lt"/>
                <a:ea typeface="+mn-ea"/>
                <a:cs typeface="+mn-cs"/>
              </a:rPr>
              <a:t>亿个其他节点。尽管如此，我们有理由问</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我们还会遇到多少其他节点</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也就是说，从</a:t>
            </a:r>
            <a:r>
              <a:rPr lang="en-US" altLang="zh-CN" sz="1200" kern="1200" dirty="0">
                <a:solidFill>
                  <a:schemeClr val="tx1"/>
                </a:solidFill>
                <a:effectLst/>
                <a:latin typeface="+mn-lt"/>
                <a:ea typeface="+mn-ea"/>
                <a:cs typeface="+mn-cs"/>
              </a:rPr>
              <a:t>OUT(</a:t>
            </a:r>
            <a:r>
              <a:rPr lang="zh-CN" altLang="en-US" sz="1200" kern="1200" dirty="0">
                <a:solidFill>
                  <a:schemeClr val="tx1"/>
                </a:solidFill>
                <a:effectLst/>
                <a:latin typeface="+mn-lt"/>
                <a:ea typeface="+mn-ea"/>
                <a:cs typeface="+mn-cs"/>
              </a:rPr>
              <a:t>或</a:t>
            </a:r>
            <a:r>
              <a:rPr lang="en-US" altLang="zh-CN" sz="1200" kern="1200" dirty="0">
                <a:solidFill>
                  <a:schemeClr val="tx1"/>
                </a:solidFill>
                <a:effectLst/>
                <a:latin typeface="+mn-lt"/>
                <a:ea typeface="+mn-ea"/>
                <a:cs typeface="+mn-cs"/>
              </a:rPr>
              <a:t>IN)</a:t>
            </a:r>
            <a:r>
              <a:rPr lang="zh-CN" altLang="en-US" sz="1200" kern="1200" dirty="0">
                <a:solidFill>
                  <a:schemeClr val="tx1"/>
                </a:solidFill>
                <a:effectLst/>
                <a:latin typeface="+mn-lt"/>
                <a:ea typeface="+mn-ea"/>
                <a:cs typeface="+mn-cs"/>
              </a:rPr>
              <a:t>开始，沿着</a:t>
            </a:r>
            <a:r>
              <a:rPr lang="en-US" altLang="zh-CN" sz="1200" kern="1200" dirty="0">
                <a:solidFill>
                  <a:schemeClr val="tx1"/>
                </a:solidFill>
                <a:effectLst/>
                <a:latin typeface="+mn-lt"/>
                <a:ea typeface="+mn-ea"/>
                <a:cs typeface="+mn-cs"/>
              </a:rPr>
              <a:t>IN -links(</a:t>
            </a:r>
            <a:r>
              <a:rPr lang="zh-CN" altLang="en-US" sz="1200" kern="1200" dirty="0">
                <a:solidFill>
                  <a:schemeClr val="tx1"/>
                </a:solidFill>
                <a:effectLst/>
                <a:latin typeface="+mn-lt"/>
                <a:ea typeface="+mn-ea"/>
                <a:cs typeface="+mn-cs"/>
              </a:rPr>
              <a:t>或</a:t>
            </a:r>
            <a:r>
              <a:rPr lang="en-US" altLang="zh-CN" sz="1200" kern="1200" dirty="0">
                <a:solidFill>
                  <a:schemeClr val="tx1"/>
                </a:solidFill>
                <a:effectLst/>
                <a:latin typeface="+mn-lt"/>
                <a:ea typeface="+mn-ea"/>
                <a:cs typeface="+mn-cs"/>
              </a:rPr>
              <a:t>OUT -links)</a:t>
            </a:r>
            <a:r>
              <a:rPr lang="zh-CN" altLang="en-US" sz="1200" kern="1200" dirty="0">
                <a:solidFill>
                  <a:schemeClr val="tx1"/>
                </a:solidFill>
                <a:effectLst/>
                <a:latin typeface="+mn-lt"/>
                <a:ea typeface="+mn-ea"/>
                <a:cs typeface="+mn-cs"/>
              </a:rPr>
              <a:t>，我们将遇到多少卷须节点和</a:t>
            </a:r>
            <a:r>
              <a:rPr lang="en-US" altLang="zh-CN" sz="1200" kern="1200" dirty="0">
                <a:solidFill>
                  <a:schemeClr val="tx1"/>
                </a:solidFill>
                <a:effectLst/>
                <a:latin typeface="+mn-lt"/>
                <a:ea typeface="+mn-ea"/>
                <a:cs typeface="+mn-cs"/>
              </a:rPr>
              <a:t>OUT(</a:t>
            </a:r>
            <a:r>
              <a:rPr lang="zh-CN" altLang="en-US" sz="1200" kern="1200" dirty="0">
                <a:solidFill>
                  <a:schemeClr val="tx1"/>
                </a:solidFill>
                <a:effectLst/>
                <a:latin typeface="+mn-lt"/>
                <a:ea typeface="+mn-ea"/>
                <a:cs typeface="+mn-cs"/>
              </a:rPr>
              <a:t>或</a:t>
            </a:r>
            <a:r>
              <a:rPr lang="en-US" altLang="zh-CN" sz="1200" kern="1200" dirty="0">
                <a:solidFill>
                  <a:schemeClr val="tx1"/>
                </a:solidFill>
                <a:effectLst/>
                <a:latin typeface="+mn-lt"/>
                <a:ea typeface="+mn-ea"/>
                <a:cs typeface="+mn-cs"/>
              </a:rPr>
              <a:t>IN) ?</a:t>
            </a:r>
            <a:r>
              <a:rPr lang="zh-CN" altLang="en-US" sz="1200" kern="1200" dirty="0">
                <a:solidFill>
                  <a:schemeClr val="tx1"/>
                </a:solidFill>
                <a:effectLst/>
                <a:latin typeface="+mn-lt"/>
                <a:ea typeface="+mn-ea"/>
                <a:cs typeface="+mn-cs"/>
              </a:rPr>
              <a:t>结果如下所示，行标记为“向内探索</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意外节点”。注意，表中的数字表示样本节点的平均值。</a:t>
            </a:r>
          </a:p>
          <a:p>
            <a:r>
              <a:rPr lang="zh-CN" altLang="en-US" sz="1200" kern="1200" dirty="0">
                <a:solidFill>
                  <a:schemeClr val="tx1"/>
                </a:solidFill>
                <a:effectLst/>
                <a:latin typeface="+mn-lt"/>
                <a:ea typeface="+mn-ea"/>
                <a:cs typeface="+mn-cs"/>
              </a:rPr>
              <a:t>如表所示，</a:t>
            </a:r>
            <a:r>
              <a:rPr lang="en-US" altLang="zh-CN" sz="1200" kern="1200" dirty="0">
                <a:solidFill>
                  <a:schemeClr val="tx1"/>
                </a:solidFill>
                <a:effectLst/>
                <a:latin typeface="+mn-lt"/>
                <a:ea typeface="+mn-ea"/>
                <a:cs typeface="+mn-cs"/>
              </a:rPr>
              <a:t>OUT</a:t>
            </a:r>
            <a:r>
              <a:rPr lang="zh-CN" altLang="en-US" sz="1200" kern="1200" dirty="0">
                <a:solidFill>
                  <a:schemeClr val="tx1"/>
                </a:solidFill>
                <a:effectLst/>
                <a:latin typeface="+mn-lt"/>
                <a:ea typeface="+mn-ea"/>
                <a:cs typeface="+mn-cs"/>
              </a:rPr>
              <a:t>趋向于遇到更大的邻域。例如，图中第二大强分量的大小约为</a:t>
            </a:r>
            <a:r>
              <a:rPr lang="en-US" altLang="zh-CN" sz="1200" kern="1200" dirty="0">
                <a:solidFill>
                  <a:schemeClr val="tx1"/>
                </a:solidFill>
                <a:effectLst/>
                <a:latin typeface="+mn-lt"/>
                <a:ea typeface="+mn-ea"/>
                <a:cs typeface="+mn-cs"/>
              </a:rPr>
              <a:t>15</a:t>
            </a:r>
            <a:r>
              <a:rPr lang="zh-CN" altLang="en-US" sz="1200" kern="1200" dirty="0">
                <a:solidFill>
                  <a:schemeClr val="tx1"/>
                </a:solidFill>
                <a:effectLst/>
                <a:latin typeface="+mn-lt"/>
                <a:ea typeface="+mn-ea"/>
                <a:cs typeface="+mn-cs"/>
              </a:rPr>
              <a:t>万，两个</a:t>
            </a:r>
            <a:r>
              <a:rPr lang="en-US" altLang="zh-CN" sz="1200" kern="1200" dirty="0">
                <a:solidFill>
                  <a:schemeClr val="tx1"/>
                </a:solidFill>
                <a:effectLst/>
                <a:latin typeface="+mn-lt"/>
                <a:ea typeface="+mn-ea"/>
                <a:cs typeface="+mn-cs"/>
              </a:rPr>
              <a:t>OUT - counter</a:t>
            </a:r>
            <a:r>
              <a:rPr lang="zh-CN" altLang="en-US" sz="1200" kern="1200" dirty="0">
                <a:solidFill>
                  <a:schemeClr val="tx1"/>
                </a:solidFill>
                <a:effectLst/>
                <a:latin typeface="+mn-lt"/>
                <a:ea typeface="+mn-ea"/>
                <a:cs typeface="+mn-cs"/>
              </a:rPr>
              <a:t>邻域的节点比这个大一些，这表明该分量位于</a:t>
            </a:r>
            <a:r>
              <a:rPr lang="en-US" altLang="zh-CN" sz="1200" kern="1200" dirty="0">
                <a:solidFill>
                  <a:schemeClr val="tx1"/>
                </a:solidFill>
                <a:effectLst/>
                <a:latin typeface="+mn-lt"/>
                <a:ea typeface="+mn-ea"/>
                <a:cs typeface="+mn-cs"/>
              </a:rPr>
              <a:t>inside OUT</a:t>
            </a:r>
            <a:r>
              <a:rPr lang="zh-CN" altLang="en-US" sz="1200" kern="1200" dirty="0">
                <a:solidFill>
                  <a:schemeClr val="tx1"/>
                </a:solidFill>
                <a:effectLst/>
                <a:latin typeface="+mn-lt"/>
                <a:ea typeface="+mn-ea"/>
                <a:cs typeface="+mn-cs"/>
              </a:rPr>
              <a:t>内。事实上，考虑到</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例如</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几乎每一个不在</a:t>
            </a:r>
            <a:r>
              <a:rPr lang="en-US" altLang="zh-CN" sz="1200" kern="1200" dirty="0">
                <a:solidFill>
                  <a:schemeClr val="tx1"/>
                </a:solidFill>
                <a:effectLst/>
                <a:latin typeface="+mn-lt"/>
                <a:ea typeface="+mn-ea"/>
                <a:cs typeface="+mn-cs"/>
              </a:rPr>
              <a:t>SCC</a:t>
            </a:r>
            <a:r>
              <a:rPr lang="zh-CN" altLang="en-US" sz="1200" kern="1200" dirty="0">
                <a:solidFill>
                  <a:schemeClr val="tx1"/>
                </a:solidFill>
                <a:effectLst/>
                <a:latin typeface="+mn-lt"/>
                <a:ea typeface="+mn-ea"/>
                <a:cs typeface="+mn-cs"/>
              </a:rPr>
              <a:t>中出现的公司网站都会出现在</a:t>
            </a:r>
            <a:r>
              <a:rPr lang="en-US" altLang="zh-CN" sz="1200" kern="1200" dirty="0">
                <a:solidFill>
                  <a:schemeClr val="tx1"/>
                </a:solidFill>
                <a:effectLst/>
                <a:latin typeface="+mn-lt"/>
                <a:ea typeface="+mn-ea"/>
                <a:cs typeface="+mn-cs"/>
              </a:rPr>
              <a:t>OUT</a:t>
            </a:r>
            <a:r>
              <a:rPr lang="zh-CN" altLang="en-US" sz="1200" kern="1200" dirty="0">
                <a:solidFill>
                  <a:schemeClr val="tx1"/>
                </a:solidFill>
                <a:effectLst/>
                <a:latin typeface="+mn-lt"/>
                <a:ea typeface="+mn-ea"/>
                <a:cs typeface="+mn-cs"/>
              </a:rPr>
              <a:t>中，所以社区的规模更大就不足为奇了。</a:t>
            </a:r>
            <a:endParaRPr lang="en-US" altLang="zh-CN" sz="1200" kern="1200" dirty="0">
              <a:solidFill>
                <a:schemeClr val="tx1"/>
              </a:solidFill>
              <a:effectLst/>
              <a:latin typeface="+mn-lt"/>
              <a:ea typeface="+mn-ea"/>
              <a:cs typeface="+mn-cs"/>
            </a:endParaRPr>
          </a:p>
          <a:p>
            <a:r>
              <a:rPr lang="en-US" altLang="zh-CN" dirty="0"/>
              <a:t>3.3</a:t>
            </a:r>
            <a:r>
              <a:rPr lang="zh-CN" altLang="en-US" dirty="0"/>
              <a:t>。</a:t>
            </a:r>
            <a:r>
              <a:rPr lang="en-US" altLang="zh-CN" dirty="0"/>
              <a:t>SCC</a:t>
            </a:r>
          </a:p>
          <a:p>
            <a:r>
              <a:rPr lang="zh-CN" altLang="en-US" dirty="0"/>
              <a:t>我们的示例包含来自</a:t>
            </a:r>
            <a:r>
              <a:rPr lang="en-US" altLang="zh-CN" dirty="0"/>
              <a:t>SCC</a:t>
            </a:r>
            <a:r>
              <a:rPr lang="zh-CN" altLang="en-US" dirty="0"/>
              <a:t>的</a:t>
            </a:r>
            <a:r>
              <a:rPr lang="en-US" altLang="zh-CN" dirty="0"/>
              <a:t>136</a:t>
            </a:r>
            <a:r>
              <a:rPr lang="zh-CN" altLang="en-US" dirty="0"/>
              <a:t>个节点。要确定</a:t>
            </a:r>
            <a:r>
              <a:rPr lang="en-US" altLang="zh-CN" dirty="0"/>
              <a:t>SCC</a:t>
            </a:r>
            <a:r>
              <a:rPr lang="zh-CN" altLang="en-US" dirty="0"/>
              <a:t>的其他属性，我们需要一个有用的</a:t>
            </a:r>
            <a:r>
              <a:rPr lang="en-US" altLang="zh-CN" dirty="0"/>
              <a:t>IN</a:t>
            </a:r>
            <a:r>
              <a:rPr lang="zh-CN" altLang="en-US" dirty="0"/>
              <a:t>和</a:t>
            </a:r>
            <a:r>
              <a:rPr lang="en-US" altLang="zh-CN" dirty="0"/>
              <a:t>OUT</a:t>
            </a:r>
            <a:r>
              <a:rPr lang="zh-CN" altLang="en-US" dirty="0"/>
              <a:t>属性</a:t>
            </a:r>
            <a:r>
              <a:rPr lang="en-US" altLang="zh-CN" dirty="0"/>
              <a:t>:</a:t>
            </a:r>
            <a:r>
              <a:rPr lang="zh-CN" altLang="en-US" dirty="0"/>
              <a:t>每个属性都包含一些很长的路径，这样，一旦</a:t>
            </a:r>
            <a:r>
              <a:rPr lang="en-US" altLang="zh-CN" dirty="0"/>
              <a:t>BFS</a:t>
            </a:r>
            <a:r>
              <a:rPr lang="zh-CN" altLang="en-US" dirty="0"/>
              <a:t>超过一定的深度，就只会探索几个路径，而最后一个路径比其他路径长得多。因此，我们可以探索</a:t>
            </a:r>
            <a:r>
              <a:rPr lang="en-US" altLang="zh-CN" dirty="0"/>
              <a:t>BFS</a:t>
            </a:r>
            <a:r>
              <a:rPr lang="zh-CN" altLang="en-US" dirty="0"/>
              <a:t>完成的半径，并确信无论从</a:t>
            </a:r>
            <a:r>
              <a:rPr lang="en-US" altLang="zh-CN" dirty="0"/>
              <a:t>SCC</a:t>
            </a:r>
            <a:r>
              <a:rPr lang="zh-CN" altLang="en-US" dirty="0"/>
              <a:t>的哪个节点开始，最后的长路径都是相同的。下表显示了</a:t>
            </a:r>
            <a:r>
              <a:rPr lang="en-US" altLang="zh-CN" dirty="0"/>
              <a:t>SCC</a:t>
            </a:r>
            <a:r>
              <a:rPr lang="zh-CN" altLang="en-US" dirty="0"/>
              <a:t>中节点的</a:t>
            </a:r>
            <a:r>
              <a:rPr lang="en-US" altLang="zh-CN" dirty="0"/>
              <a:t>BFS</a:t>
            </a:r>
            <a:r>
              <a:rPr lang="zh-CN" altLang="en-US" dirty="0"/>
              <a:t>在每个方向</a:t>
            </a:r>
            <a:r>
              <a:rPr lang="en-US" altLang="zh-CN" dirty="0"/>
              <a:t>(</a:t>
            </a:r>
            <a:r>
              <a:rPr lang="zh-CN" altLang="en-US" dirty="0"/>
              <a:t>在内链接或外链接之后</a:t>
            </a:r>
            <a:r>
              <a:rPr lang="en-US" altLang="zh-CN" dirty="0"/>
              <a:t>)</a:t>
            </a:r>
            <a:r>
              <a:rPr lang="zh-CN" altLang="en-US" dirty="0"/>
              <a:t>终止的深度。</a:t>
            </a:r>
          </a:p>
          <a:p>
            <a:r>
              <a:rPr lang="zh-CN" altLang="en-US" dirty="0"/>
              <a:t>如表所示，从</a:t>
            </a:r>
            <a:r>
              <a:rPr lang="en-US" altLang="zh-CN" dirty="0"/>
              <a:t>SCC</a:t>
            </a:r>
            <a:r>
              <a:rPr lang="zh-CN" altLang="en-US" dirty="0"/>
              <a:t>中的一些节点可以在距离</a:t>
            </a:r>
            <a:r>
              <a:rPr lang="en-US" altLang="zh-CN" dirty="0"/>
              <a:t>475</a:t>
            </a:r>
            <a:r>
              <a:rPr lang="zh-CN" altLang="en-US" dirty="0"/>
              <a:t>的位置完成搜索，而从其他节点需要在距离</a:t>
            </a:r>
            <a:r>
              <a:rPr lang="en-US" altLang="zh-CN" dirty="0"/>
              <a:t>503</a:t>
            </a:r>
            <a:r>
              <a:rPr lang="zh-CN" altLang="en-US" dirty="0"/>
              <a:t>的位置完成搜索。这使我们可以得出结论，定向直径的</a:t>
            </a:r>
            <a:r>
              <a:rPr lang="en-US" altLang="zh-CN" dirty="0"/>
              <a:t>SCC</a:t>
            </a:r>
            <a:r>
              <a:rPr lang="zh-CN" altLang="en-US" dirty="0"/>
              <a:t>至少是</a:t>
            </a:r>
            <a:r>
              <a:rPr lang="en-US" altLang="zh-CN" dirty="0"/>
              <a:t>28</a:t>
            </a:r>
            <a:r>
              <a:rPr lang="zh-CN" altLang="en-US" dirty="0"/>
              <a:t>。</a:t>
            </a:r>
          </a:p>
          <a:p>
            <a:r>
              <a:rPr lang="en-US" altLang="zh-CN" dirty="0"/>
              <a:t>3.4</a:t>
            </a:r>
            <a:r>
              <a:rPr lang="zh-CN" altLang="en-US" dirty="0"/>
              <a:t>。其他观察结果</a:t>
            </a:r>
          </a:p>
          <a:p>
            <a:r>
              <a:rPr lang="zh-CN" altLang="en-US" dirty="0"/>
              <a:t>如上所述，</a:t>
            </a:r>
            <a:r>
              <a:rPr lang="en-US" altLang="zh-CN" dirty="0"/>
              <a:t>SCC</a:t>
            </a:r>
            <a:r>
              <a:rPr lang="zh-CN" altLang="en-US" dirty="0"/>
              <a:t>中的</a:t>
            </a:r>
            <a:r>
              <a:rPr lang="en-US" altLang="zh-CN" dirty="0"/>
              <a:t>BFS</a:t>
            </a:r>
            <a:r>
              <a:rPr lang="zh-CN" altLang="en-US" dirty="0"/>
              <a:t>在以下</a:t>
            </a:r>
            <a:r>
              <a:rPr lang="en-US" altLang="zh-CN" dirty="0"/>
              <a:t>in- links</a:t>
            </a:r>
            <a:r>
              <a:rPr lang="zh-CN" altLang="en-US" dirty="0"/>
              <a:t>结束时的</a:t>
            </a:r>
            <a:r>
              <a:rPr lang="en-US" altLang="zh-CN" dirty="0"/>
              <a:t>(</a:t>
            </a:r>
            <a:r>
              <a:rPr lang="zh-CN" altLang="en-US" dirty="0"/>
              <a:t>最小、平均、最大</a:t>
            </a:r>
            <a:r>
              <a:rPr lang="en-US" altLang="zh-CN" dirty="0"/>
              <a:t>)</a:t>
            </a:r>
            <a:r>
              <a:rPr lang="zh-CN" altLang="en-US" dirty="0"/>
              <a:t>深度为</a:t>
            </a:r>
            <a:r>
              <a:rPr lang="en-US" altLang="zh-CN" dirty="0"/>
              <a:t>(475</a:t>
            </a:r>
            <a:r>
              <a:rPr lang="zh-CN" altLang="en-US" dirty="0"/>
              <a:t>、</a:t>
            </a:r>
            <a:r>
              <a:rPr lang="en-US" altLang="zh-CN" dirty="0"/>
              <a:t>482</a:t>
            </a:r>
            <a:r>
              <a:rPr lang="zh-CN" altLang="en-US" dirty="0"/>
              <a:t>、</a:t>
            </a:r>
            <a:r>
              <a:rPr lang="en-US" altLang="zh-CN" dirty="0"/>
              <a:t>503)</a:t>
            </a:r>
            <a:r>
              <a:rPr lang="zh-CN" altLang="en-US" dirty="0"/>
              <a:t>。对于</a:t>
            </a:r>
            <a:r>
              <a:rPr lang="en-US" altLang="zh-CN" dirty="0"/>
              <a:t>IN</a:t>
            </a:r>
            <a:r>
              <a:rPr lang="zh-CN" altLang="en-US" dirty="0"/>
              <a:t>，我们可以执行相同的分析，其值为</a:t>
            </a:r>
            <a:r>
              <a:rPr lang="en-US" altLang="zh-CN" dirty="0"/>
              <a:t>:(476,482,495)</a:t>
            </a:r>
            <a:r>
              <a:rPr lang="zh-CN" altLang="en-US" dirty="0"/>
              <a:t>。这些值，特别是平均值非常相似，</a:t>
            </a:r>
            <a:r>
              <a:rPr lang="en-US" altLang="zh-CN" dirty="0"/>
              <a:t>IN</a:t>
            </a:r>
            <a:r>
              <a:rPr lang="zh-CN" altLang="en-US" dirty="0"/>
              <a:t>的节点看起来非常接近</a:t>
            </a:r>
            <a:r>
              <a:rPr lang="en-US" altLang="zh-CN" dirty="0"/>
              <a:t>SCC</a:t>
            </a:r>
            <a:r>
              <a:rPr lang="zh-CN" altLang="en-US" dirty="0"/>
              <a:t>。</a:t>
            </a:r>
          </a:p>
          <a:p>
            <a:r>
              <a:rPr lang="zh-CN" altLang="en-US" dirty="0"/>
              <a:t>同样，对于</a:t>
            </a:r>
            <a:r>
              <a:rPr lang="en-US" altLang="zh-CN" dirty="0"/>
              <a:t>SCC, out-links</a:t>
            </a:r>
            <a:r>
              <a:rPr lang="zh-CN" altLang="en-US" dirty="0"/>
              <a:t>下的终止深度</a:t>
            </a:r>
            <a:r>
              <a:rPr lang="en-US" altLang="zh-CN" dirty="0"/>
              <a:t>(</a:t>
            </a:r>
            <a:r>
              <a:rPr lang="zh-CN" altLang="en-US" dirty="0"/>
              <a:t>最小、平均、最大</a:t>
            </a:r>
            <a:r>
              <a:rPr lang="en-US" altLang="zh-CN" dirty="0"/>
              <a:t>)</a:t>
            </a:r>
            <a:r>
              <a:rPr lang="zh-CN" altLang="en-US" dirty="0"/>
              <a:t>为</a:t>
            </a:r>
            <a:r>
              <a:rPr lang="en-US" altLang="zh-CN" dirty="0"/>
              <a:t>(430,434,444)</a:t>
            </a:r>
            <a:r>
              <a:rPr lang="zh-CN" altLang="en-US" dirty="0"/>
              <a:t>。对于</a:t>
            </a:r>
            <a:r>
              <a:rPr lang="en-US" altLang="zh-CN" dirty="0"/>
              <a:t>OUT</a:t>
            </a:r>
            <a:r>
              <a:rPr lang="zh-CN" altLang="en-US" dirty="0"/>
              <a:t>，值是</a:t>
            </a:r>
            <a:r>
              <a:rPr lang="en-US" altLang="zh-CN" dirty="0"/>
              <a:t>(430,434,444)</a:t>
            </a:r>
            <a:r>
              <a:rPr lang="zh-CN" altLang="en-US" dirty="0"/>
              <a:t>。</a:t>
            </a:r>
          </a:p>
          <a:p>
            <a:r>
              <a:rPr lang="zh-CN" altLang="en-US" dirty="0"/>
              <a:t>现在</a:t>
            </a:r>
            <a:r>
              <a:rPr lang="en-US" altLang="zh-CN" dirty="0"/>
              <a:t>,</a:t>
            </a:r>
            <a:r>
              <a:rPr lang="zh-CN" altLang="en-US" dirty="0"/>
              <a:t>考虑一个有序对的概率</a:t>
            </a:r>
            <a:r>
              <a:rPr lang="en-US" altLang="zh-CN" dirty="0"/>
              <a:t>(u, v)</a:t>
            </a:r>
            <a:r>
              <a:rPr lang="zh-CN" altLang="en-US" dirty="0"/>
              <a:t>有一个路径从</a:t>
            </a:r>
            <a:r>
              <a:rPr lang="en-US" altLang="zh-CN" dirty="0"/>
              <a:t>u v,</a:t>
            </a:r>
            <a:r>
              <a:rPr lang="zh-CN" altLang="en-US" dirty="0"/>
              <a:t>节点的平均大小非常小</a:t>
            </a:r>
            <a:r>
              <a:rPr lang="en-US" altLang="zh-CN" dirty="0"/>
              <a:t>(171)</a:t>
            </a:r>
            <a:r>
              <a:rPr lang="zh-CN" altLang="en-US" dirty="0"/>
              <a:t>和同样的平均</a:t>
            </a:r>
            <a:r>
              <a:rPr lang="en-US" altLang="zh-CN" dirty="0"/>
              <a:t>out-size</a:t>
            </a:r>
            <a:r>
              <a:rPr lang="zh-CN" altLang="en-US" dirty="0"/>
              <a:t>节点非常小</a:t>
            </a:r>
            <a:r>
              <a:rPr lang="en-US" altLang="zh-CN" dirty="0"/>
              <a:t>(3093),</a:t>
            </a:r>
            <a:r>
              <a:rPr lang="zh-CN" altLang="en-US" dirty="0"/>
              <a:t>两人有一个路径有可观的概率当且仅当在</a:t>
            </a:r>
            <a:r>
              <a:rPr lang="en-US" altLang="zh-CN" dirty="0"/>
              <a:t>SCC C u, v C</a:t>
            </a:r>
            <a:r>
              <a:rPr lang="zh-CN" altLang="en-US" dirty="0"/>
              <a:t>在鳞状细胞癌。从我们的抓取中均匀绘制的节点对发生这种事件的概率只有</a:t>
            </a:r>
            <a:r>
              <a:rPr lang="en-US" altLang="zh-CN" dirty="0"/>
              <a:t>24%;</a:t>
            </a:r>
            <a:r>
              <a:rPr lang="zh-CN" altLang="en-US" dirty="0"/>
              <a:t>从弱组件中提取的节点对仅为</a:t>
            </a:r>
            <a:r>
              <a:rPr lang="en-US" altLang="zh-CN" dirty="0"/>
              <a:t>28%</a:t>
            </a:r>
            <a:r>
              <a:rPr lang="zh-CN" altLang="en-US" dirty="0"/>
              <a:t>。这导致了一个有点令人惊讶的结论，即在</a:t>
            </a:r>
            <a:r>
              <a:rPr lang="en-US" altLang="zh-CN" dirty="0"/>
              <a:t>Web</a:t>
            </a:r>
            <a:r>
              <a:rPr lang="zh-CN" altLang="en-US" dirty="0"/>
              <a:t>上给定一个随机的开始和结束页面，从开始页面到结束页面的遍历时间仅为四分之一。</a:t>
            </a:r>
          </a:p>
          <a:p>
            <a:r>
              <a:rPr lang="zh-CN" altLang="en-US" dirty="0"/>
              <a:t>正在展开的结构告诉我们，它对我们使用的特定大型爬行相对不敏感。例如，如果</a:t>
            </a:r>
            <a:r>
              <a:rPr lang="en-US" altLang="zh-CN" dirty="0"/>
              <a:t>AltaVista</a:t>
            </a:r>
            <a:r>
              <a:rPr lang="zh-CN" altLang="en-US" dirty="0"/>
              <a:t>的爬虫程序没有包含一些链接，其中包含的一些链接会将一个卷须添加到</a:t>
            </a:r>
            <a:r>
              <a:rPr lang="en-US" altLang="zh-CN" dirty="0"/>
              <a:t>SCC</a:t>
            </a:r>
            <a:r>
              <a:rPr lang="zh-CN" altLang="en-US" dirty="0"/>
              <a:t>中，那么我们知道，</a:t>
            </a:r>
            <a:r>
              <a:rPr lang="en-US" altLang="zh-CN" dirty="0"/>
              <a:t>SCC</a:t>
            </a:r>
            <a:r>
              <a:rPr lang="zh-CN" altLang="en-US" dirty="0"/>
              <a:t>和卷须的大小将会发生很小的变化</a:t>
            </a:r>
            <a:r>
              <a:rPr lang="en-US" altLang="zh-CN" dirty="0"/>
              <a:t>(</a:t>
            </a:r>
            <a:r>
              <a:rPr lang="zh-CN" altLang="en-US" dirty="0"/>
              <a:t>因为任何单个卷须都很小</a:t>
            </a:r>
            <a:r>
              <a:rPr lang="en-US" altLang="zh-CN" dirty="0"/>
              <a:t>)</a:t>
            </a:r>
            <a:r>
              <a:rPr lang="zh-CN" altLang="en-US" dirty="0"/>
              <a:t>。</a:t>
            </a:r>
          </a:p>
          <a:p>
            <a:r>
              <a:rPr lang="zh-CN" altLang="en-US" dirty="0"/>
              <a:t>同样，在我们的实验中，我们发现大型组件在删除程度较大的节点后仍然存活，这表明</a:t>
            </a:r>
            <a:r>
              <a:rPr lang="en-US" altLang="zh-CN" dirty="0"/>
              <a:t>Web</a:t>
            </a:r>
            <a:r>
              <a:rPr lang="zh-CN" altLang="en-US" dirty="0"/>
              <a:t>的连接性对于删除重要部分是有弹性的。</a:t>
            </a:r>
          </a:p>
          <a:p>
            <a:r>
              <a:rPr lang="en-US" altLang="zh-CN" dirty="0"/>
              <a:t>3.5</a:t>
            </a:r>
            <a:r>
              <a:rPr lang="zh-CN" altLang="en-US" dirty="0"/>
              <a:t>。直径和平均连接距离</a:t>
            </a:r>
          </a:p>
          <a:p>
            <a:r>
              <a:rPr lang="zh-CN" altLang="en-US" dirty="0"/>
              <a:t>如上所述，</a:t>
            </a:r>
            <a:r>
              <a:rPr lang="en-US" altLang="zh-CN" dirty="0"/>
              <a:t>SCC</a:t>
            </a:r>
            <a:r>
              <a:rPr lang="zh-CN" altLang="en-US" dirty="0"/>
              <a:t>的定向直径至少为</a:t>
            </a:r>
            <a:r>
              <a:rPr lang="en-US" altLang="zh-CN" dirty="0"/>
              <a:t>28</a:t>
            </a:r>
            <a:r>
              <a:rPr lang="zh-CN" altLang="en-US" dirty="0"/>
              <a:t>。同样</a:t>
            </a:r>
            <a:r>
              <a:rPr lang="en-US" altLang="zh-CN" dirty="0"/>
              <a:t>,</a:t>
            </a:r>
            <a:r>
              <a:rPr lang="zh-CN" altLang="en-US" dirty="0"/>
              <a:t>最大有限的最短路径长度至少是</a:t>
            </a:r>
            <a:r>
              <a:rPr lang="en-US" altLang="zh-CN" dirty="0"/>
              <a:t>503,</a:t>
            </a:r>
            <a:r>
              <a:rPr lang="zh-CN" altLang="en-US" dirty="0"/>
              <a:t>但很可能大大超过</a:t>
            </a:r>
            <a:r>
              <a:rPr lang="en-US" altLang="zh-CN" dirty="0"/>
              <a:t>:</a:t>
            </a:r>
            <a:r>
              <a:rPr lang="zh-CN" altLang="en-US" dirty="0"/>
              <a:t>除非短管连接最遥远的页面在页面最遥远的没有经过鳞状细胞癌</a:t>
            </a:r>
            <a:r>
              <a:rPr lang="en-US" altLang="zh-CN" dirty="0"/>
              <a:t>,</a:t>
            </a:r>
            <a:r>
              <a:rPr lang="zh-CN" altLang="en-US" dirty="0"/>
              <a:t>最大有限的最短路径长度可能接近</a:t>
            </a:r>
            <a:r>
              <a:rPr lang="en-US" altLang="zh-CN" dirty="0"/>
              <a:t>475 C 430 D 905</a:t>
            </a:r>
            <a:r>
              <a:rPr lang="zh-CN" altLang="en-US" dirty="0"/>
              <a:t>。</a:t>
            </a:r>
          </a:p>
          <a:p>
            <a:r>
              <a:rPr lang="zh-CN" altLang="en-US" dirty="0"/>
              <a:t>我们可以使用</a:t>
            </a:r>
            <a:r>
              <a:rPr lang="en-US" altLang="zh-CN" dirty="0"/>
              <a:t>570</a:t>
            </a:r>
            <a:r>
              <a:rPr lang="zh-CN" altLang="en-US" dirty="0"/>
              <a:t>个</a:t>
            </a:r>
            <a:r>
              <a:rPr lang="en-US" altLang="zh-CN" dirty="0"/>
              <a:t>BFS</a:t>
            </a:r>
            <a:r>
              <a:rPr lang="zh-CN" altLang="en-US" dirty="0"/>
              <a:t>起始点估计平均连接距离，包括内链接和外链接。值如下所示</a:t>
            </a:r>
            <a:r>
              <a:rPr lang="en-US" altLang="zh-CN" dirty="0"/>
              <a:t>;“</a:t>
            </a:r>
            <a:r>
              <a:rPr lang="zh-CN" altLang="en-US" dirty="0"/>
              <a:t>无向”的总方向对应于平均无向距离。</a:t>
            </a:r>
          </a:p>
          <a:p>
            <a:r>
              <a:rPr lang="zh-CN" altLang="en-US" dirty="0"/>
              <a:t>这些结果与</a:t>
            </a:r>
            <a:r>
              <a:rPr lang="en-US" altLang="zh-CN" dirty="0"/>
              <a:t>[4]</a:t>
            </a:r>
            <a:r>
              <a:rPr lang="zh-CN" altLang="en-US" dirty="0"/>
              <a:t>的结果形成了有趣的对比，</a:t>
            </a:r>
            <a:r>
              <a:rPr lang="en-US" altLang="zh-CN" dirty="0"/>
              <a:t>[4]</a:t>
            </a:r>
            <a:r>
              <a:rPr lang="zh-CN" altLang="en-US" dirty="0"/>
              <a:t>基于他们对</a:t>
            </a:r>
            <a:r>
              <a:rPr lang="en-US" altLang="zh-CN" dirty="0" err="1"/>
              <a:t>nd.edu</a:t>
            </a:r>
            <a:r>
              <a:rPr lang="zh-CN" altLang="en-US" dirty="0"/>
              <a:t>网站的抓取，预测网络的平均距离为</a:t>
            </a:r>
            <a:r>
              <a:rPr lang="en-US" altLang="zh-CN" dirty="0"/>
              <a:t>19;</a:t>
            </a:r>
            <a:r>
              <a:rPr lang="zh-CN" altLang="en-US" dirty="0"/>
              <a:t>目前还不清楚他们的计算是否考虑了有向或无向距离。另一方面，我们的结果表明，</a:t>
            </a:r>
            <a:r>
              <a:rPr lang="en-US" altLang="zh-CN" dirty="0"/>
              <a:t>75%</a:t>
            </a:r>
            <a:r>
              <a:rPr lang="zh-CN" altLang="en-US" dirty="0"/>
              <a:t>以上的时间没有从随机开始节点到随机结束节点的有向路径</a:t>
            </a:r>
            <a:r>
              <a:rPr lang="en-US" altLang="zh-CN" dirty="0"/>
              <a:t>;</a:t>
            </a:r>
            <a:r>
              <a:rPr lang="zh-CN" altLang="en-US" dirty="0"/>
              <a:t>当有路径时，这个数字大约是</a:t>
            </a:r>
            <a:r>
              <a:rPr lang="en-US" altLang="zh-CN" dirty="0"/>
              <a:t>16</a:t>
            </a:r>
            <a:r>
              <a:rPr lang="zh-CN" altLang="en-US" dirty="0"/>
              <a:t>。然而，如果链接可以在任意方向上遍历，随机节点对之间的距离可以小得多，平均约为</a:t>
            </a:r>
            <a:r>
              <a:rPr lang="en-US" altLang="zh-CN" dirty="0"/>
              <a:t>7</a:t>
            </a:r>
            <a:r>
              <a:rPr lang="zh-CN" altLang="en-US" dirty="0"/>
              <a:t>。</a:t>
            </a:r>
          </a:p>
        </p:txBody>
      </p:sp>
      <p:sp>
        <p:nvSpPr>
          <p:cNvPr id="4" name="灯片编号占位符 3"/>
          <p:cNvSpPr>
            <a:spLocks noGrp="1"/>
          </p:cNvSpPr>
          <p:nvPr>
            <p:ph type="sldNum" sz="quarter" idx="10"/>
          </p:nvPr>
        </p:nvSpPr>
        <p:spPr/>
        <p:txBody>
          <a:bodyPr/>
          <a:lstStyle/>
          <a:p>
            <a:fld id="{5FD4487E-253C-4F2A-AD3B-D7DF4058A670}" type="slidenum">
              <a:rPr lang="zh-CN" altLang="en-US" smtClean="0"/>
              <a:t>17</a:t>
            </a:fld>
            <a:endParaRPr lang="zh-CN" altLang="en-US"/>
          </a:p>
        </p:txBody>
      </p:sp>
    </p:spTree>
    <p:extLst>
      <p:ext uri="{BB962C8B-B14F-4D97-AF65-F5344CB8AC3E}">
        <p14:creationId xmlns:p14="http://schemas.microsoft.com/office/powerpoint/2010/main" val="5691127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2.2.3</a:t>
            </a:r>
            <a:r>
              <a:rPr lang="zh-CN" altLang="en-US" sz="1200" kern="1200" dirty="0">
                <a:solidFill>
                  <a:schemeClr val="tx1"/>
                </a:solidFill>
                <a:effectLst/>
                <a:latin typeface="+mn-lt"/>
                <a:ea typeface="+mn-ea"/>
                <a:cs typeface="+mn-cs"/>
              </a:rPr>
              <a:t>。强连通分量</a:t>
            </a:r>
          </a:p>
          <a:p>
            <a:r>
              <a:rPr lang="zh-CN" altLang="en-US" sz="1200" kern="1200" dirty="0">
                <a:solidFill>
                  <a:schemeClr val="tx1"/>
                </a:solidFill>
                <a:effectLst/>
                <a:latin typeface="+mn-lt"/>
                <a:ea typeface="+mn-ea"/>
                <a:cs typeface="+mn-cs"/>
              </a:rPr>
              <a:t>动力部分的有趣的预测</a:t>
            </a:r>
            <a:r>
              <a:rPr lang="en-US" altLang="zh-CN" sz="1200" kern="1200" dirty="0">
                <a:solidFill>
                  <a:schemeClr val="tx1"/>
                </a:solidFill>
                <a:effectLst/>
                <a:latin typeface="+mn-lt"/>
                <a:ea typeface="+mn-ea"/>
                <a:cs typeface="+mn-cs"/>
              </a:rPr>
              <a:t>[4]</a:t>
            </a:r>
            <a:r>
              <a:rPr lang="zh-CN" altLang="en-US" sz="1200" kern="1200" dirty="0">
                <a:solidFill>
                  <a:schemeClr val="tx1"/>
                </a:solidFill>
                <a:effectLst/>
                <a:latin typeface="+mn-lt"/>
                <a:ea typeface="+mn-ea"/>
                <a:cs typeface="+mn-cs"/>
              </a:rPr>
              <a:t>的平均距离</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在他们的论文中提到直径</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的网络是</a:t>
            </a:r>
            <a:r>
              <a:rPr lang="en-US" altLang="zh-CN" sz="1200" kern="1200" dirty="0">
                <a:solidFill>
                  <a:schemeClr val="tx1"/>
                </a:solidFill>
                <a:effectLst/>
                <a:latin typeface="+mn-lt"/>
                <a:ea typeface="+mn-ea"/>
                <a:cs typeface="+mn-cs"/>
              </a:rPr>
              <a:t>19(</a:t>
            </a:r>
            <a:r>
              <a:rPr lang="zh-CN" altLang="en-US" sz="1200" kern="1200" dirty="0">
                <a:solidFill>
                  <a:schemeClr val="tx1"/>
                </a:solidFill>
                <a:effectLst/>
                <a:latin typeface="+mn-lt"/>
                <a:ea typeface="+mn-ea"/>
                <a:cs typeface="+mn-cs"/>
              </a:rPr>
              <a:t>因此可以从任何一页到任何其他在少数点击</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我们求助于网络的强连通分量为一个有向图。通过运行强连接组件算法，我们发现只有一个大的</a:t>
            </a:r>
            <a:r>
              <a:rPr lang="en-US" altLang="zh-CN" sz="1200" kern="1200" dirty="0">
                <a:solidFill>
                  <a:schemeClr val="tx1"/>
                </a:solidFill>
                <a:effectLst/>
                <a:latin typeface="+mn-lt"/>
                <a:ea typeface="+mn-ea"/>
                <a:cs typeface="+mn-cs"/>
              </a:rPr>
              <a:t>SCC</a:t>
            </a:r>
            <a:r>
              <a:rPr lang="zh-CN" altLang="en-US" sz="1200" kern="1200" dirty="0">
                <a:solidFill>
                  <a:schemeClr val="tx1"/>
                </a:solidFill>
                <a:effectLst/>
                <a:latin typeface="+mn-lt"/>
                <a:ea typeface="+mn-ea"/>
                <a:cs typeface="+mn-cs"/>
              </a:rPr>
              <a:t>，包含大约</a:t>
            </a:r>
            <a:r>
              <a:rPr lang="en-US" altLang="zh-CN" sz="1200" kern="1200" dirty="0">
                <a:solidFill>
                  <a:schemeClr val="tx1"/>
                </a:solidFill>
                <a:effectLst/>
                <a:latin typeface="+mn-lt"/>
                <a:ea typeface="+mn-ea"/>
                <a:cs typeface="+mn-cs"/>
              </a:rPr>
              <a:t>5600</a:t>
            </a:r>
            <a:r>
              <a:rPr lang="zh-CN" altLang="en-US" sz="1200" kern="1200" dirty="0">
                <a:solidFill>
                  <a:schemeClr val="tx1"/>
                </a:solidFill>
                <a:effectLst/>
                <a:latin typeface="+mn-lt"/>
                <a:ea typeface="+mn-ea"/>
                <a:cs typeface="+mn-cs"/>
              </a:rPr>
              <a:t>万页，其他所有组件的大小都要小得多。这仅占我们爬行页面总数的</a:t>
            </a:r>
            <a:r>
              <a:rPr lang="en-US" altLang="zh-CN" sz="1200" kern="1200" dirty="0">
                <a:solidFill>
                  <a:schemeClr val="tx1"/>
                </a:solidFill>
                <a:effectLst/>
                <a:latin typeface="+mn-lt"/>
                <a:ea typeface="+mn-ea"/>
                <a:cs typeface="+mn-cs"/>
              </a:rPr>
              <a:t>28%</a:t>
            </a:r>
            <a:r>
              <a:rPr lang="zh-CN" altLang="en-US" sz="1200" kern="1200" dirty="0">
                <a:solidFill>
                  <a:schemeClr val="tx1"/>
                </a:solidFill>
                <a:effectLst/>
                <a:latin typeface="+mn-lt"/>
                <a:ea typeface="+mn-ea"/>
                <a:cs typeface="+mn-cs"/>
              </a:rPr>
              <a:t>。现在有人可能会问</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其他页面都到哪里去了</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这个问题的答案揭示了</a:t>
            </a:r>
            <a:r>
              <a:rPr lang="en-US" altLang="zh-CN" sz="1200" kern="1200" dirty="0">
                <a:solidFill>
                  <a:schemeClr val="tx1"/>
                </a:solidFill>
                <a:effectLst/>
                <a:latin typeface="+mn-lt"/>
                <a:ea typeface="+mn-ea"/>
                <a:cs typeface="+mn-cs"/>
              </a:rPr>
              <a:t>Web</a:t>
            </a:r>
            <a:r>
              <a:rPr lang="zh-CN" altLang="en-US" sz="1200" kern="1200" dirty="0">
                <a:solidFill>
                  <a:schemeClr val="tx1"/>
                </a:solidFill>
                <a:effectLst/>
                <a:latin typeface="+mn-lt"/>
                <a:ea typeface="+mn-ea"/>
                <a:cs typeface="+mn-cs"/>
              </a:rPr>
              <a:t>图中一些迷人的详细结构</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为了揭示这一点，并进一步研究直径和平均距离的问题，我们进行了进一步的一系列实验。注意，</a:t>
            </a:r>
            <a:r>
              <a:rPr lang="en-US" altLang="zh-CN" sz="1200" kern="1200" dirty="0">
                <a:solidFill>
                  <a:schemeClr val="tx1"/>
                </a:solidFill>
                <a:effectLst/>
                <a:latin typeface="+mn-lt"/>
                <a:ea typeface="+mn-ea"/>
                <a:cs typeface="+mn-cs"/>
              </a:rPr>
              <a:t>SCCs</a:t>
            </a:r>
            <a:r>
              <a:rPr lang="zh-CN" altLang="en-US" sz="1200" kern="1200" dirty="0">
                <a:solidFill>
                  <a:schemeClr val="tx1"/>
                </a:solidFill>
                <a:effectLst/>
                <a:latin typeface="+mn-lt"/>
                <a:ea typeface="+mn-ea"/>
                <a:cs typeface="+mn-cs"/>
              </a:rPr>
              <a:t>的尺寸分布也服从幂律</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图</a:t>
            </a:r>
            <a:r>
              <a:rPr lang="en-US" altLang="zh-CN" sz="1200" kern="1200" dirty="0">
                <a:solidFill>
                  <a:schemeClr val="tx1"/>
                </a:solidFill>
                <a:effectLst/>
                <a:latin typeface="+mn-lt"/>
                <a:ea typeface="+mn-ea"/>
                <a:cs typeface="+mn-cs"/>
              </a:rPr>
              <a:t>6)</a:t>
            </a:r>
            <a:r>
              <a:rPr lang="zh-CN" altLang="en-US" sz="1200" kern="1200" dirty="0">
                <a:solidFill>
                  <a:schemeClr val="tx1"/>
                </a:solidFill>
                <a:effectLst/>
                <a:latin typeface="+mn-lt"/>
                <a:ea typeface="+mn-ea"/>
                <a:cs typeface="+mn-cs"/>
              </a:rPr>
              <a:t>。</a:t>
            </a:r>
            <a:endParaRPr lang="zh-CN" altLang="en-US" dirty="0"/>
          </a:p>
        </p:txBody>
      </p:sp>
      <p:sp>
        <p:nvSpPr>
          <p:cNvPr id="4" name="灯片编号占位符 3"/>
          <p:cNvSpPr>
            <a:spLocks noGrp="1"/>
          </p:cNvSpPr>
          <p:nvPr>
            <p:ph type="sldNum" sz="quarter" idx="10"/>
          </p:nvPr>
        </p:nvSpPr>
        <p:spPr/>
        <p:txBody>
          <a:bodyPr/>
          <a:lstStyle/>
          <a:p>
            <a:fld id="{5FD4487E-253C-4F2A-AD3B-D7DF4058A670}" type="slidenum">
              <a:rPr lang="zh-CN" altLang="en-US" smtClean="0"/>
              <a:t>18</a:t>
            </a:fld>
            <a:endParaRPr lang="zh-CN" altLang="en-US"/>
          </a:p>
        </p:txBody>
      </p:sp>
    </p:spTree>
    <p:extLst>
      <p:ext uri="{BB962C8B-B14F-4D97-AF65-F5344CB8AC3E}">
        <p14:creationId xmlns:p14="http://schemas.microsoft.com/office/powerpoint/2010/main" val="4191657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FD4487E-253C-4F2A-AD3B-D7DF4058A670}" type="slidenum">
              <a:rPr lang="zh-CN" altLang="en-US" smtClean="0"/>
              <a:t>19</a:t>
            </a:fld>
            <a:endParaRPr lang="zh-CN" altLang="en-US"/>
          </a:p>
        </p:txBody>
      </p:sp>
    </p:spTree>
    <p:extLst>
      <p:ext uri="{BB962C8B-B14F-4D97-AF65-F5344CB8AC3E}">
        <p14:creationId xmlns:p14="http://schemas.microsoft.com/office/powerpoint/2010/main" val="4007668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FD4487E-253C-4F2A-AD3B-D7DF4058A670}" type="slidenum">
              <a:rPr lang="zh-CN" altLang="en-US" smtClean="0"/>
              <a:t>2</a:t>
            </a:fld>
            <a:endParaRPr lang="zh-CN" altLang="en-US"/>
          </a:p>
        </p:txBody>
      </p:sp>
    </p:spTree>
    <p:extLst>
      <p:ext uri="{BB962C8B-B14F-4D97-AF65-F5344CB8AC3E}">
        <p14:creationId xmlns:p14="http://schemas.microsoft.com/office/powerpoint/2010/main" val="32736321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FD4487E-253C-4F2A-AD3B-D7DF4058A670}" type="slidenum">
              <a:rPr lang="zh-CN" altLang="en-US" smtClean="0"/>
              <a:t>20</a:t>
            </a:fld>
            <a:endParaRPr lang="zh-CN" altLang="en-US"/>
          </a:p>
        </p:txBody>
      </p:sp>
    </p:spTree>
    <p:extLst>
      <p:ext uri="{BB962C8B-B14F-4D97-AF65-F5344CB8AC3E}">
        <p14:creationId xmlns:p14="http://schemas.microsoft.com/office/powerpoint/2010/main" val="30610361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None/>
            </a:pPr>
            <a:r>
              <a:rPr lang="zh-CN" altLang="en-US" sz="1200" dirty="0"/>
              <a:t>评判标准：</a:t>
            </a:r>
            <a:endParaRPr lang="en-US" altLang="zh-CN" sz="1200" dirty="0"/>
          </a:p>
          <a:p>
            <a:pPr marL="0" indent="0">
              <a:buNone/>
            </a:pPr>
            <a:r>
              <a:rPr lang="zh-CN" altLang="en-US" sz="1200" dirty="0"/>
              <a:t>问题相关度曲线：当前问题与之前问题的相关度（问题进行分割，多选变为单选</a:t>
            </a:r>
            <a:endParaRPr lang="en-US" altLang="zh-CN" sz="1200" dirty="0"/>
          </a:p>
          <a:p>
            <a:pPr marL="0" indent="0">
              <a:buNone/>
            </a:pPr>
            <a:r>
              <a:rPr lang="zh-CN" altLang="en-US" sz="1200" dirty="0"/>
              <a:t>回答折线：用户回答的情况用</a:t>
            </a:r>
            <a:r>
              <a:rPr lang="en-US" altLang="zh-CN" sz="1200" dirty="0"/>
              <a:t>0/1</a:t>
            </a:r>
            <a:r>
              <a:rPr lang="zh-CN" altLang="en-US" sz="1200" dirty="0"/>
              <a:t>表示</a:t>
            </a:r>
            <a:endParaRPr lang="en-US" altLang="zh-CN" sz="1200" dirty="0"/>
          </a:p>
          <a:p>
            <a:pPr marL="0" indent="0">
              <a:buNone/>
            </a:pPr>
            <a:r>
              <a:rPr lang="zh-CN" altLang="en-US" sz="1200" dirty="0"/>
              <a:t>回答相关度曲线：用户回答的相关程度，计算方法当回答为</a:t>
            </a:r>
            <a:r>
              <a:rPr lang="en-US" altLang="zh-CN" sz="1200" dirty="0"/>
              <a:t>1</a:t>
            </a:r>
            <a:r>
              <a:rPr lang="zh-CN" altLang="en-US" sz="1200" dirty="0"/>
              <a:t>时即为问题相关，当回答为</a:t>
            </a:r>
            <a:r>
              <a:rPr lang="en-US" altLang="zh-CN" sz="1200" dirty="0"/>
              <a:t>0</a:t>
            </a:r>
            <a:r>
              <a:rPr lang="zh-CN" altLang="en-US" sz="1200" dirty="0"/>
              <a:t>时，为</a:t>
            </a:r>
            <a:r>
              <a:rPr lang="en-US" altLang="zh-CN" sz="1200" dirty="0"/>
              <a:t>2</a:t>
            </a:r>
            <a:r>
              <a:rPr lang="zh-CN" altLang="en-US" sz="1200" dirty="0"/>
              <a:t>倍的问题平均相关度</a:t>
            </a:r>
            <a:r>
              <a:rPr lang="en-US" altLang="zh-CN" sz="1200" dirty="0"/>
              <a:t>-</a:t>
            </a:r>
            <a:r>
              <a:rPr lang="zh-CN" altLang="en-US" sz="1200" dirty="0"/>
              <a:t>当前问题相关度。</a:t>
            </a:r>
            <a:endParaRPr lang="en-US" altLang="zh-CN" sz="1200" dirty="0"/>
          </a:p>
          <a:p>
            <a:pPr marL="0" indent="0">
              <a:buNone/>
            </a:pPr>
            <a:r>
              <a:rPr lang="zh-CN" altLang="en-US" sz="1200" dirty="0"/>
              <a:t>回答相关度变化曲线：回答的平均相关度</a:t>
            </a:r>
            <a:endParaRPr lang="en-US" altLang="zh-CN" sz="1200" dirty="0"/>
          </a:p>
          <a:p>
            <a:pPr marL="0" indent="0">
              <a:buNone/>
            </a:pPr>
            <a:endParaRPr lang="en-US" altLang="zh-CN" sz="1200" dirty="0"/>
          </a:p>
          <a:p>
            <a:pPr marL="0" indent="0">
              <a:buNone/>
            </a:pPr>
            <a:r>
              <a:rPr lang="zh-CN" altLang="en-US" sz="1200" dirty="0"/>
              <a:t>用四条曲线判断是否为</a:t>
            </a:r>
            <a:r>
              <a:rPr lang="en-US" altLang="zh-CN" sz="1200" dirty="0"/>
              <a:t>gaming</a:t>
            </a:r>
            <a:r>
              <a:rPr lang="zh-CN" altLang="en-US" sz="1200" dirty="0"/>
              <a:t>用户</a:t>
            </a:r>
            <a:endParaRPr lang="en-US" altLang="zh-CN" sz="1200" dirty="0"/>
          </a:p>
          <a:p>
            <a:pPr marL="0" indent="0">
              <a:buNone/>
            </a:pPr>
            <a:r>
              <a:rPr lang="zh-CN" altLang="en-US" sz="1200" dirty="0"/>
              <a:t>如果其回答相关度曲线更趋向于不相关的回答，暂时判断为</a:t>
            </a:r>
            <a:r>
              <a:rPr lang="en-US" altLang="zh-CN" sz="1200" dirty="0"/>
              <a:t>gaming</a:t>
            </a:r>
            <a:r>
              <a:rPr lang="zh-CN" altLang="en-US" sz="1200" dirty="0"/>
              <a:t>用户（全部做一个平均）</a:t>
            </a:r>
            <a:endParaRPr lang="en-US" altLang="zh-CN" sz="1200" dirty="0"/>
          </a:p>
          <a:p>
            <a:pPr marL="0" indent="0">
              <a:buNone/>
            </a:pPr>
            <a:r>
              <a:rPr lang="zh-CN" altLang="en-US" sz="1200" dirty="0"/>
              <a:t>回答相关度变化曲线判断哪个问题退出，从后往前找（找骤降的或者在较长一段回答中基本程下降趋势的，判断这些问题都有可能成为影响用户体验的问题）</a:t>
            </a:r>
            <a:endParaRPr lang="en-US" altLang="zh-CN" sz="1200" dirty="0"/>
          </a:p>
          <a:p>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5FD4487E-253C-4F2A-AD3B-D7DF4058A670}" type="slidenum">
              <a:rPr lang="zh-CN" altLang="en-US" smtClean="0"/>
              <a:t>21</a:t>
            </a:fld>
            <a:endParaRPr lang="zh-CN" altLang="en-US"/>
          </a:p>
        </p:txBody>
      </p:sp>
    </p:spTree>
    <p:extLst>
      <p:ext uri="{BB962C8B-B14F-4D97-AF65-F5344CB8AC3E}">
        <p14:creationId xmlns:p14="http://schemas.microsoft.com/office/powerpoint/2010/main" val="22245198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FD4487E-253C-4F2A-AD3B-D7DF4058A670}" type="slidenum">
              <a:rPr lang="zh-CN" altLang="en-US" smtClean="0"/>
              <a:t>22</a:t>
            </a:fld>
            <a:endParaRPr lang="zh-CN" altLang="en-US"/>
          </a:p>
        </p:txBody>
      </p:sp>
    </p:spTree>
    <p:extLst>
      <p:ext uri="{BB962C8B-B14F-4D97-AF65-F5344CB8AC3E}">
        <p14:creationId xmlns:p14="http://schemas.microsoft.com/office/powerpoint/2010/main" val="24116010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FD4487E-253C-4F2A-AD3B-D7DF4058A670}" type="slidenum">
              <a:rPr lang="zh-CN" altLang="en-US" smtClean="0"/>
              <a:t>23</a:t>
            </a:fld>
            <a:endParaRPr lang="zh-CN" altLang="en-US"/>
          </a:p>
        </p:txBody>
      </p:sp>
    </p:spTree>
    <p:extLst>
      <p:ext uri="{BB962C8B-B14F-4D97-AF65-F5344CB8AC3E}">
        <p14:creationId xmlns:p14="http://schemas.microsoft.com/office/powerpoint/2010/main" val="34843504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FD4487E-253C-4F2A-AD3B-D7DF4058A670}" type="slidenum">
              <a:rPr lang="zh-CN" altLang="en-US" smtClean="0"/>
              <a:t>24</a:t>
            </a:fld>
            <a:endParaRPr lang="zh-CN" altLang="en-US"/>
          </a:p>
        </p:txBody>
      </p:sp>
    </p:spTree>
    <p:extLst>
      <p:ext uri="{BB962C8B-B14F-4D97-AF65-F5344CB8AC3E}">
        <p14:creationId xmlns:p14="http://schemas.microsoft.com/office/powerpoint/2010/main" val="8429614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FD4487E-253C-4F2A-AD3B-D7DF4058A670}" type="slidenum">
              <a:rPr lang="zh-CN" altLang="en-US" smtClean="0"/>
              <a:t>25</a:t>
            </a:fld>
            <a:endParaRPr lang="zh-CN" altLang="en-US"/>
          </a:p>
        </p:txBody>
      </p:sp>
    </p:spTree>
    <p:extLst>
      <p:ext uri="{BB962C8B-B14F-4D97-AF65-F5344CB8AC3E}">
        <p14:creationId xmlns:p14="http://schemas.microsoft.com/office/powerpoint/2010/main" val="3756289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FD4487E-253C-4F2A-AD3B-D7DF4058A670}" type="slidenum">
              <a:rPr lang="zh-CN" altLang="en-US" smtClean="0"/>
              <a:t>26</a:t>
            </a:fld>
            <a:endParaRPr lang="zh-CN" altLang="en-US"/>
          </a:p>
        </p:txBody>
      </p:sp>
    </p:spTree>
    <p:extLst>
      <p:ext uri="{BB962C8B-B14F-4D97-AF65-F5344CB8AC3E}">
        <p14:creationId xmlns:p14="http://schemas.microsoft.com/office/powerpoint/2010/main" val="18488121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FD4487E-253C-4F2A-AD3B-D7DF4058A670}" type="slidenum">
              <a:rPr lang="zh-CN" altLang="en-US" smtClean="0"/>
              <a:t>27</a:t>
            </a:fld>
            <a:endParaRPr lang="zh-CN" altLang="en-US"/>
          </a:p>
        </p:txBody>
      </p:sp>
    </p:spTree>
    <p:extLst>
      <p:ext uri="{BB962C8B-B14F-4D97-AF65-F5344CB8AC3E}">
        <p14:creationId xmlns:p14="http://schemas.microsoft.com/office/powerpoint/2010/main" val="19818817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FD4487E-253C-4F2A-AD3B-D7DF4058A670}" type="slidenum">
              <a:rPr lang="zh-CN" altLang="en-US" smtClean="0"/>
              <a:t>28</a:t>
            </a:fld>
            <a:endParaRPr lang="zh-CN" altLang="en-US"/>
          </a:p>
        </p:txBody>
      </p:sp>
    </p:spTree>
    <p:extLst>
      <p:ext uri="{BB962C8B-B14F-4D97-AF65-F5344CB8AC3E}">
        <p14:creationId xmlns:p14="http://schemas.microsoft.com/office/powerpoint/2010/main" val="67165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FD4487E-253C-4F2A-AD3B-D7DF4058A670}" type="slidenum">
              <a:rPr lang="zh-CN" altLang="en-US" smtClean="0"/>
              <a:t>29</a:t>
            </a:fld>
            <a:endParaRPr lang="zh-CN" altLang="en-US"/>
          </a:p>
        </p:txBody>
      </p:sp>
    </p:spTree>
    <p:extLst>
      <p:ext uri="{BB962C8B-B14F-4D97-AF65-F5344CB8AC3E}">
        <p14:creationId xmlns:p14="http://schemas.microsoft.com/office/powerpoint/2010/main" val="1250730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FD4487E-253C-4F2A-AD3B-D7DF4058A670}" type="slidenum">
              <a:rPr lang="zh-CN" altLang="en-US" smtClean="0"/>
              <a:t>3</a:t>
            </a:fld>
            <a:endParaRPr lang="zh-CN" altLang="en-US"/>
          </a:p>
        </p:txBody>
      </p:sp>
    </p:spTree>
    <p:extLst>
      <p:ext uri="{BB962C8B-B14F-4D97-AF65-F5344CB8AC3E}">
        <p14:creationId xmlns:p14="http://schemas.microsoft.com/office/powerpoint/2010/main" val="15698833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FD4487E-253C-4F2A-AD3B-D7DF4058A670}" type="slidenum">
              <a:rPr lang="zh-CN" altLang="en-US" smtClean="0"/>
              <a:t>30</a:t>
            </a:fld>
            <a:endParaRPr lang="zh-CN" altLang="en-US"/>
          </a:p>
        </p:txBody>
      </p:sp>
    </p:spTree>
    <p:extLst>
      <p:ext uri="{BB962C8B-B14F-4D97-AF65-F5344CB8AC3E}">
        <p14:creationId xmlns:p14="http://schemas.microsoft.com/office/powerpoint/2010/main" val="6230061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FD4487E-253C-4F2A-AD3B-D7DF4058A670}" type="slidenum">
              <a:rPr lang="zh-CN" altLang="en-US" smtClean="0"/>
              <a:t>31</a:t>
            </a:fld>
            <a:endParaRPr lang="zh-CN" altLang="en-US"/>
          </a:p>
        </p:txBody>
      </p:sp>
    </p:spTree>
    <p:extLst>
      <p:ext uri="{BB962C8B-B14F-4D97-AF65-F5344CB8AC3E}">
        <p14:creationId xmlns:p14="http://schemas.microsoft.com/office/powerpoint/2010/main" val="11600533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FD4487E-253C-4F2A-AD3B-D7DF4058A670}" type="slidenum">
              <a:rPr lang="zh-CN" altLang="en-US" smtClean="0"/>
              <a:t>32</a:t>
            </a:fld>
            <a:endParaRPr lang="zh-CN" altLang="en-US"/>
          </a:p>
        </p:txBody>
      </p:sp>
    </p:spTree>
    <p:extLst>
      <p:ext uri="{BB962C8B-B14F-4D97-AF65-F5344CB8AC3E}">
        <p14:creationId xmlns:p14="http://schemas.microsoft.com/office/powerpoint/2010/main" val="13574947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FD4487E-253C-4F2A-AD3B-D7DF4058A670}" type="slidenum">
              <a:rPr lang="zh-CN" altLang="en-US" smtClean="0"/>
              <a:t>33</a:t>
            </a:fld>
            <a:endParaRPr lang="zh-CN" altLang="en-US"/>
          </a:p>
        </p:txBody>
      </p:sp>
    </p:spTree>
    <p:extLst>
      <p:ext uri="{BB962C8B-B14F-4D97-AF65-F5344CB8AC3E}">
        <p14:creationId xmlns:p14="http://schemas.microsoft.com/office/powerpoint/2010/main" val="28408185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FD4487E-253C-4F2A-AD3B-D7DF4058A670}" type="slidenum">
              <a:rPr lang="zh-CN" altLang="en-US" smtClean="0"/>
              <a:t>34</a:t>
            </a:fld>
            <a:endParaRPr lang="zh-CN" altLang="en-US"/>
          </a:p>
        </p:txBody>
      </p:sp>
    </p:spTree>
    <p:extLst>
      <p:ext uri="{BB962C8B-B14F-4D97-AF65-F5344CB8AC3E}">
        <p14:creationId xmlns:p14="http://schemas.microsoft.com/office/powerpoint/2010/main" val="31239695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FD4487E-253C-4F2A-AD3B-D7DF4058A670}" type="slidenum">
              <a:rPr lang="zh-CN" altLang="en-US" smtClean="0"/>
              <a:t>35</a:t>
            </a:fld>
            <a:endParaRPr lang="zh-CN" altLang="en-US"/>
          </a:p>
        </p:txBody>
      </p:sp>
    </p:spTree>
    <p:extLst>
      <p:ext uri="{BB962C8B-B14F-4D97-AF65-F5344CB8AC3E}">
        <p14:creationId xmlns:p14="http://schemas.microsoft.com/office/powerpoint/2010/main" val="36272358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FD4487E-253C-4F2A-AD3B-D7DF4058A670}" type="slidenum">
              <a:rPr lang="zh-CN" altLang="en-US" smtClean="0"/>
              <a:t>36</a:t>
            </a:fld>
            <a:endParaRPr lang="zh-CN" altLang="en-US"/>
          </a:p>
        </p:txBody>
      </p:sp>
    </p:spTree>
    <p:extLst>
      <p:ext uri="{BB962C8B-B14F-4D97-AF65-F5344CB8AC3E}">
        <p14:creationId xmlns:p14="http://schemas.microsoft.com/office/powerpoint/2010/main" val="3633118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FD4487E-253C-4F2A-AD3B-D7DF4058A670}" type="slidenum">
              <a:rPr lang="zh-CN" altLang="en-US" smtClean="0"/>
              <a:t>37</a:t>
            </a:fld>
            <a:endParaRPr lang="zh-CN" altLang="en-US"/>
          </a:p>
        </p:txBody>
      </p:sp>
    </p:spTree>
    <p:extLst>
      <p:ext uri="{BB962C8B-B14F-4D97-AF65-F5344CB8AC3E}">
        <p14:creationId xmlns:p14="http://schemas.microsoft.com/office/powerpoint/2010/main" val="14779953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FD4487E-253C-4F2A-AD3B-D7DF4058A670}" type="slidenum">
              <a:rPr lang="zh-CN" altLang="en-US" smtClean="0"/>
              <a:t>38</a:t>
            </a:fld>
            <a:endParaRPr lang="zh-CN" altLang="en-US"/>
          </a:p>
        </p:txBody>
      </p:sp>
    </p:spTree>
    <p:extLst>
      <p:ext uri="{BB962C8B-B14F-4D97-AF65-F5344CB8AC3E}">
        <p14:creationId xmlns:p14="http://schemas.microsoft.com/office/powerpoint/2010/main" val="27522452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FD4487E-253C-4F2A-AD3B-D7DF4058A670}" type="slidenum">
              <a:rPr lang="zh-CN" altLang="en-US" smtClean="0"/>
              <a:t>39</a:t>
            </a:fld>
            <a:endParaRPr lang="zh-CN" altLang="en-US"/>
          </a:p>
        </p:txBody>
      </p:sp>
    </p:spTree>
    <p:extLst>
      <p:ext uri="{BB962C8B-B14F-4D97-AF65-F5344CB8AC3E}">
        <p14:creationId xmlns:p14="http://schemas.microsoft.com/office/powerpoint/2010/main" val="103640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5FD4487E-253C-4F2A-AD3B-D7DF4058A670}" type="slidenum">
              <a:rPr lang="zh-CN" altLang="en-US" smtClean="0"/>
              <a:t>4</a:t>
            </a:fld>
            <a:endParaRPr lang="zh-CN" altLang="en-US"/>
          </a:p>
        </p:txBody>
      </p:sp>
    </p:spTree>
    <p:extLst>
      <p:ext uri="{BB962C8B-B14F-4D97-AF65-F5344CB8AC3E}">
        <p14:creationId xmlns:p14="http://schemas.microsoft.com/office/powerpoint/2010/main" val="7980585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a:t>
            </a:r>
          </a:p>
        </p:txBody>
      </p:sp>
      <p:sp>
        <p:nvSpPr>
          <p:cNvPr id="4" name="灯片编号占位符 3"/>
          <p:cNvSpPr>
            <a:spLocks noGrp="1"/>
          </p:cNvSpPr>
          <p:nvPr>
            <p:ph type="sldNum" sz="quarter" idx="10"/>
          </p:nvPr>
        </p:nvSpPr>
        <p:spPr/>
        <p:txBody>
          <a:bodyPr/>
          <a:lstStyle/>
          <a:p>
            <a:fld id="{5FD4487E-253C-4F2A-AD3B-D7DF4058A670}" type="slidenum">
              <a:rPr lang="zh-CN" altLang="en-US" smtClean="0"/>
              <a:t>40</a:t>
            </a:fld>
            <a:endParaRPr lang="zh-CN" altLang="en-US"/>
          </a:p>
        </p:txBody>
      </p:sp>
    </p:spTree>
    <p:extLst>
      <p:ext uri="{BB962C8B-B14F-4D97-AF65-F5344CB8AC3E}">
        <p14:creationId xmlns:p14="http://schemas.microsoft.com/office/powerpoint/2010/main" val="26502637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FD4487E-253C-4F2A-AD3B-D7DF4058A670}" type="slidenum">
              <a:rPr lang="zh-CN" altLang="en-US" smtClean="0"/>
              <a:t>41</a:t>
            </a:fld>
            <a:endParaRPr lang="zh-CN" altLang="en-US"/>
          </a:p>
        </p:txBody>
      </p:sp>
    </p:spTree>
    <p:extLst>
      <p:ext uri="{BB962C8B-B14F-4D97-AF65-F5344CB8AC3E}">
        <p14:creationId xmlns:p14="http://schemas.microsoft.com/office/powerpoint/2010/main" val="13002638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FD4487E-253C-4F2A-AD3B-D7DF4058A670}" type="slidenum">
              <a:rPr lang="zh-CN" altLang="en-US" smtClean="0"/>
              <a:t>42</a:t>
            </a:fld>
            <a:endParaRPr lang="zh-CN" altLang="en-US"/>
          </a:p>
        </p:txBody>
      </p:sp>
    </p:spTree>
    <p:extLst>
      <p:ext uri="{BB962C8B-B14F-4D97-AF65-F5344CB8AC3E}">
        <p14:creationId xmlns:p14="http://schemas.microsoft.com/office/powerpoint/2010/main" val="18893272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FD4487E-253C-4F2A-AD3B-D7DF4058A670}" type="slidenum">
              <a:rPr lang="zh-CN" altLang="en-US" smtClean="0"/>
              <a:t>43</a:t>
            </a:fld>
            <a:endParaRPr lang="zh-CN" altLang="en-US"/>
          </a:p>
        </p:txBody>
      </p:sp>
    </p:spTree>
    <p:extLst>
      <p:ext uri="{BB962C8B-B14F-4D97-AF65-F5344CB8AC3E}">
        <p14:creationId xmlns:p14="http://schemas.microsoft.com/office/powerpoint/2010/main" val="17364436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FD4487E-253C-4F2A-AD3B-D7DF4058A670}" type="slidenum">
              <a:rPr lang="zh-CN" altLang="en-US" smtClean="0"/>
              <a:t>44</a:t>
            </a:fld>
            <a:endParaRPr lang="zh-CN" altLang="en-US"/>
          </a:p>
        </p:txBody>
      </p:sp>
    </p:spTree>
    <p:extLst>
      <p:ext uri="{BB962C8B-B14F-4D97-AF65-F5344CB8AC3E}">
        <p14:creationId xmlns:p14="http://schemas.microsoft.com/office/powerpoint/2010/main" val="32347876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FD4487E-253C-4F2A-AD3B-D7DF4058A670}" type="slidenum">
              <a:rPr lang="zh-CN" altLang="en-US" smtClean="0"/>
              <a:t>45</a:t>
            </a:fld>
            <a:endParaRPr lang="zh-CN" altLang="en-US"/>
          </a:p>
        </p:txBody>
      </p:sp>
    </p:spTree>
    <p:extLst>
      <p:ext uri="{BB962C8B-B14F-4D97-AF65-F5344CB8AC3E}">
        <p14:creationId xmlns:p14="http://schemas.microsoft.com/office/powerpoint/2010/main" val="6712498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FD4487E-253C-4F2A-AD3B-D7DF4058A670}" type="slidenum">
              <a:rPr lang="zh-CN" altLang="en-US" smtClean="0"/>
              <a:t>46</a:t>
            </a:fld>
            <a:endParaRPr lang="zh-CN" altLang="en-US"/>
          </a:p>
        </p:txBody>
      </p:sp>
    </p:spTree>
    <p:extLst>
      <p:ext uri="{BB962C8B-B14F-4D97-AF65-F5344CB8AC3E}">
        <p14:creationId xmlns:p14="http://schemas.microsoft.com/office/powerpoint/2010/main" val="118055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5FD4487E-253C-4F2A-AD3B-D7DF4058A670}" type="slidenum">
              <a:rPr lang="zh-CN" altLang="en-US" smtClean="0"/>
              <a:t>5</a:t>
            </a:fld>
            <a:endParaRPr lang="zh-CN" altLang="en-US"/>
          </a:p>
        </p:txBody>
      </p:sp>
    </p:spTree>
    <p:extLst>
      <p:ext uri="{BB962C8B-B14F-4D97-AF65-F5344CB8AC3E}">
        <p14:creationId xmlns:p14="http://schemas.microsoft.com/office/powerpoint/2010/main" val="1599535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5FD4487E-253C-4F2A-AD3B-D7DF4058A670}" type="slidenum">
              <a:rPr lang="zh-CN" altLang="en-US" smtClean="0"/>
              <a:t>6</a:t>
            </a:fld>
            <a:endParaRPr lang="zh-CN" altLang="en-US"/>
          </a:p>
        </p:txBody>
      </p:sp>
    </p:spTree>
    <p:extLst>
      <p:ext uri="{BB962C8B-B14F-4D97-AF65-F5344CB8AC3E}">
        <p14:creationId xmlns:p14="http://schemas.microsoft.com/office/powerpoint/2010/main" val="1623989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5FD4487E-253C-4F2A-AD3B-D7DF4058A670}" type="slidenum">
              <a:rPr lang="zh-CN" altLang="en-US" smtClean="0"/>
              <a:t>7</a:t>
            </a:fld>
            <a:endParaRPr lang="zh-CN" altLang="en-US"/>
          </a:p>
        </p:txBody>
      </p:sp>
    </p:spTree>
    <p:extLst>
      <p:ext uri="{BB962C8B-B14F-4D97-AF65-F5344CB8AC3E}">
        <p14:creationId xmlns:p14="http://schemas.microsoft.com/office/powerpoint/2010/main" val="1680076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FD4487E-253C-4F2A-AD3B-D7DF4058A670}" type="slidenum">
              <a:rPr lang="zh-CN" altLang="en-US" smtClean="0"/>
              <a:t>8</a:t>
            </a:fld>
            <a:endParaRPr lang="zh-CN" altLang="en-US"/>
          </a:p>
        </p:txBody>
      </p:sp>
    </p:spTree>
    <p:extLst>
      <p:ext uri="{BB962C8B-B14F-4D97-AF65-F5344CB8AC3E}">
        <p14:creationId xmlns:p14="http://schemas.microsoft.com/office/powerpoint/2010/main" val="1357512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 </a:t>
            </a:r>
            <a:r>
              <a:rPr lang="zh-CN" altLang="en-US" dirty="0"/>
              <a:t>介绍</a:t>
            </a:r>
          </a:p>
          <a:p>
            <a:r>
              <a:rPr lang="zh-CN" altLang="en-US" dirty="0"/>
              <a:t>考虑一个有向图，它的节点与</a:t>
            </a:r>
            <a:r>
              <a:rPr lang="en-US" altLang="zh-CN" dirty="0"/>
              <a:t>Web</a:t>
            </a:r>
            <a:r>
              <a:rPr lang="zh-CN" altLang="en-US" dirty="0"/>
              <a:t>上的静态页面相关，并且它的弧对应于这些页面之间的链接。我们研究了这个图的各种性质，包括它的直径、度分布、连通分量和宏观结构。开发对这个图的理解有几个原因。</a:t>
            </a:r>
          </a:p>
          <a:p>
            <a:r>
              <a:rPr lang="en-US" altLang="zh-CN" dirty="0"/>
              <a:t>(1)</a:t>
            </a:r>
            <a:r>
              <a:rPr lang="zh-CN" altLang="en-US" dirty="0"/>
              <a:t>在网络上设计抓取策略。</a:t>
            </a:r>
          </a:p>
          <a:p>
            <a:r>
              <a:rPr lang="en-US" altLang="zh-CN" dirty="0"/>
              <a:t>(2)</a:t>
            </a:r>
            <a:r>
              <a:rPr lang="zh-CN" altLang="en-US" dirty="0"/>
              <a:t>了解网络内容创作的社会学。</a:t>
            </a:r>
          </a:p>
          <a:p>
            <a:r>
              <a:rPr lang="en-US" altLang="zh-CN" dirty="0"/>
              <a:t>(3)</a:t>
            </a:r>
            <a:r>
              <a:rPr lang="zh-CN" altLang="en-US" dirty="0"/>
              <a:t>分析利用链接信息的网络算法的行为。举一个例子，我们可以对</a:t>
            </a:r>
            <a:r>
              <a:rPr lang="en-US" altLang="zh-CN" dirty="0"/>
              <a:t>Web</a:t>
            </a:r>
            <a:r>
              <a:rPr lang="zh-CN" altLang="en-US" dirty="0"/>
              <a:t>这样的图中</a:t>
            </a:r>
            <a:r>
              <a:rPr lang="en-US" altLang="zh-CN" dirty="0"/>
              <a:t>PageRank</a:t>
            </a:r>
            <a:r>
              <a:rPr lang="zh-CN" altLang="en-US" dirty="0"/>
              <a:t>值的分布和演变说些什么呢</a:t>
            </a:r>
            <a:r>
              <a:rPr lang="en-US" altLang="zh-CN" dirty="0"/>
              <a:t>?</a:t>
            </a:r>
          </a:p>
          <a:p>
            <a:r>
              <a:rPr lang="en-US" altLang="zh-CN" dirty="0"/>
              <a:t>(4)</a:t>
            </a:r>
            <a:r>
              <a:rPr lang="zh-CN" altLang="en-US" dirty="0"/>
              <a:t>预测二部核和</a:t>
            </a:r>
            <a:r>
              <a:rPr lang="en-US" altLang="zh-CN" dirty="0"/>
              <a:t>webring</a:t>
            </a:r>
            <a:r>
              <a:rPr lang="zh-CN" altLang="en-US" dirty="0"/>
              <a:t>等</a:t>
            </a:r>
            <a:r>
              <a:rPr lang="en-US" altLang="zh-CN" dirty="0"/>
              <a:t>Web</a:t>
            </a:r>
            <a:r>
              <a:rPr lang="zh-CN" altLang="en-US" dirty="0"/>
              <a:t>结构的演化，并开发更好的算法来发现和组织它们。</a:t>
            </a:r>
          </a:p>
          <a:p>
            <a:r>
              <a:rPr lang="en-US" altLang="zh-CN" dirty="0"/>
              <a:t>(5)</a:t>
            </a:r>
            <a:r>
              <a:rPr lang="zh-CN" altLang="en-US" dirty="0"/>
              <a:t>预测</a:t>
            </a:r>
            <a:r>
              <a:rPr lang="en-US" altLang="zh-CN" dirty="0"/>
              <a:t>Web</a:t>
            </a:r>
            <a:r>
              <a:rPr lang="zh-CN" altLang="en-US" dirty="0"/>
              <a:t>图中出现的重要新现象。</a:t>
            </a:r>
          </a:p>
          <a:p>
            <a:r>
              <a:rPr lang="zh-CN" altLang="en-US" dirty="0"/>
              <a:t>我们在大约</a:t>
            </a:r>
            <a:r>
              <a:rPr lang="en-US" altLang="zh-CN" dirty="0"/>
              <a:t>2</a:t>
            </a:r>
            <a:r>
              <a:rPr lang="zh-CN" altLang="en-US" dirty="0"/>
              <a:t>亿页和</a:t>
            </a:r>
            <a:r>
              <a:rPr lang="en-US" altLang="zh-CN" dirty="0"/>
              <a:t>15</a:t>
            </a:r>
            <a:r>
              <a:rPr lang="zh-CN" altLang="en-US" dirty="0"/>
              <a:t>亿个链接的网页上详细介绍了一些实验</a:t>
            </a:r>
            <a:r>
              <a:rPr lang="en-US" altLang="zh-CN" dirty="0"/>
              <a:t>;</a:t>
            </a:r>
            <a:r>
              <a:rPr lang="zh-CN" altLang="en-US" dirty="0"/>
              <a:t>因此，这个实验的规模是之前最大的</a:t>
            </a:r>
            <a:r>
              <a:rPr lang="en-US" altLang="zh-CN" dirty="0"/>
              <a:t>Web</a:t>
            </a:r>
            <a:r>
              <a:rPr lang="zh-CN" altLang="en-US" dirty="0"/>
              <a:t>图结构特性研究</a:t>
            </a:r>
            <a:r>
              <a:rPr lang="en-US" altLang="zh-CN" dirty="0"/>
              <a:t>[21]</a:t>
            </a:r>
            <a:r>
              <a:rPr lang="zh-CN" altLang="en-US" dirty="0"/>
              <a:t>的五倍，该研究使用了</a:t>
            </a:r>
            <a:r>
              <a:rPr lang="en-US" altLang="zh-CN" dirty="0"/>
              <a:t>1997</a:t>
            </a:r>
            <a:r>
              <a:rPr lang="zh-CN" altLang="en-US" dirty="0"/>
              <a:t>年以来包含约</a:t>
            </a:r>
            <a:r>
              <a:rPr lang="en-US" altLang="zh-CN" dirty="0"/>
              <a:t>4000</a:t>
            </a:r>
            <a:r>
              <a:rPr lang="zh-CN" altLang="en-US" dirty="0"/>
              <a:t>万页的剪枝数据集。最近的工作</a:t>
            </a:r>
            <a:r>
              <a:rPr lang="en-US" altLang="zh-CN" dirty="0"/>
              <a:t>(1997</a:t>
            </a:r>
            <a:r>
              <a:rPr lang="zh-CN" altLang="en-US" dirty="0"/>
              <a:t>年爬行时的</a:t>
            </a:r>
            <a:r>
              <a:rPr lang="en-US" altLang="zh-CN" dirty="0"/>
              <a:t>[21]</a:t>
            </a:r>
            <a:r>
              <a:rPr lang="zh-CN" altLang="en-US" dirty="0"/>
              <a:t>和</a:t>
            </a:r>
            <a:r>
              <a:rPr lang="en-US" altLang="zh-CN" dirty="0"/>
              <a:t>Web</a:t>
            </a:r>
            <a:r>
              <a:rPr lang="zh-CN" altLang="en-US" dirty="0"/>
              <a:t>上大约</a:t>
            </a:r>
            <a:r>
              <a:rPr lang="en-US" altLang="zh-CN" dirty="0"/>
              <a:t>32.5</a:t>
            </a:r>
            <a:r>
              <a:rPr lang="zh-CN" altLang="en-US" dirty="0"/>
              <a:t>万个节点</a:t>
            </a:r>
            <a:r>
              <a:rPr lang="en-US" altLang="zh-CN" dirty="0" err="1"/>
              <a:t>nd.edu</a:t>
            </a:r>
            <a:r>
              <a:rPr lang="zh-CN" altLang="en-US" dirty="0"/>
              <a:t>子集上的</a:t>
            </a:r>
            <a:r>
              <a:rPr lang="en-US" altLang="zh-CN" dirty="0"/>
              <a:t>[5])</a:t>
            </a:r>
            <a:r>
              <a:rPr lang="zh-CN" altLang="en-US" dirty="0"/>
              <a:t>表明，学位的分布</a:t>
            </a:r>
            <a:r>
              <a:rPr lang="en-US" altLang="zh-CN" dirty="0"/>
              <a:t>(</a:t>
            </a:r>
            <a:r>
              <a:rPr lang="zh-CN" altLang="en-US" dirty="0"/>
              <a:t>尤其是</a:t>
            </a:r>
            <a:r>
              <a:rPr lang="en-US" altLang="zh-CN" dirty="0"/>
              <a:t>in-degree</a:t>
            </a:r>
            <a:r>
              <a:rPr lang="zh-CN" altLang="en-US" dirty="0"/>
              <a:t>，即，指向页面的链接数</a:t>
            </a:r>
            <a:r>
              <a:rPr lang="en-US" altLang="zh-CN" dirty="0"/>
              <a:t>)</a:t>
            </a:r>
            <a:r>
              <a:rPr lang="zh-CN" altLang="en-US" dirty="0"/>
              <a:t>遵循幂律。</a:t>
            </a:r>
            <a:endParaRPr lang="en-US" altLang="zh-CN" dirty="0"/>
          </a:p>
        </p:txBody>
      </p:sp>
      <p:sp>
        <p:nvSpPr>
          <p:cNvPr id="4" name="灯片编号占位符 3"/>
          <p:cNvSpPr>
            <a:spLocks noGrp="1"/>
          </p:cNvSpPr>
          <p:nvPr>
            <p:ph type="sldNum" sz="quarter" idx="10"/>
          </p:nvPr>
        </p:nvSpPr>
        <p:spPr/>
        <p:txBody>
          <a:bodyPr/>
          <a:lstStyle/>
          <a:p>
            <a:fld id="{5FD4487E-253C-4F2A-AD3B-D7DF4058A670}" type="slidenum">
              <a:rPr lang="zh-CN" altLang="en-US" smtClean="0"/>
              <a:t>9</a:t>
            </a:fld>
            <a:endParaRPr lang="zh-CN" altLang="en-US"/>
          </a:p>
        </p:txBody>
      </p:sp>
    </p:spTree>
    <p:extLst>
      <p:ext uri="{BB962C8B-B14F-4D97-AF65-F5344CB8AC3E}">
        <p14:creationId xmlns:p14="http://schemas.microsoft.com/office/powerpoint/2010/main" val="1358005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1249B039-E3BF-6842-951D-B83A7E212FDC}" type="datetime1">
              <a:rPr kumimoji="0" lang="zh-CN" altLang="en-US" sz="12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华文中宋" charset="0"/>
                <a:cs typeface="+mn-cs"/>
              </a:rPr>
              <a:t>2019/4/2</a:t>
            </a:fld>
            <a:endParaRPr kumimoji="0" lang="zh-CN" altLang="en-US" sz="1200" b="1" i="0" u="none" strike="noStrike" kern="1200" cap="none" spc="0" normalizeH="0" baseline="0" noProof="0">
              <a:ln>
                <a:noFill/>
              </a:ln>
              <a:solidFill>
                <a:prstClr val="black">
                  <a:tint val="75000"/>
                </a:prstClr>
              </a:solidFill>
              <a:effectLst/>
              <a:uLnTx/>
              <a:uFillTx/>
              <a:latin typeface="Arial" panose="020B0604020202020204" pitchFamily="34" charset="0"/>
              <a:ea typeface="华文中宋" charset="0"/>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dirty="0">
              <a:ln>
                <a:noFill/>
              </a:ln>
              <a:solidFill>
                <a:prstClr val="black">
                  <a:tint val="75000"/>
                </a:prstClr>
              </a:solidFill>
              <a:effectLst/>
              <a:uLnTx/>
              <a:uFillTx/>
              <a:latin typeface="Arial" panose="020B0604020202020204" pitchFamily="34" charset="0"/>
              <a:ea typeface="华文中宋" charset="0"/>
              <a:cs typeface="+mn-cs"/>
            </a:endParaRPr>
          </a:p>
        </p:txBody>
      </p:sp>
      <p:sp>
        <p:nvSpPr>
          <p:cNvPr id="6" name="Slide Number Placeholder 5"/>
          <p:cNvSpPr>
            <a:spLocks noGrp="1"/>
          </p:cNvSpPr>
          <p:nvPr>
            <p:ph type="sldNum" sz="quarter" idx="12"/>
          </p:nvPr>
        </p:nvSpPr>
        <p:spPr>
          <a:xfrm>
            <a:off x="8610600" y="6356350"/>
            <a:ext cx="274320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E3597BDB-C194-6F4E-8639-1B954A600FDB}" type="slidenum">
              <a:rPr kumimoji="0" lang="zh-CN" altLang="en-US" sz="12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华文中宋" charset="0"/>
                <a:cs typeface="+mn-cs"/>
              </a:rPr>
              <a:t>‹#›</a:t>
            </a:fld>
            <a:endParaRPr kumimoji="0" lang="en-US" altLang="zh-CN" sz="1200" b="1" i="0" u="none" strike="noStrike" kern="1200" cap="none" spc="0" normalizeH="0" baseline="0" noProof="0">
              <a:ln>
                <a:noFill/>
              </a:ln>
              <a:solidFill>
                <a:prstClr val="black">
                  <a:tint val="75000"/>
                </a:prstClr>
              </a:solidFill>
              <a:effectLst/>
              <a:uLnTx/>
              <a:uFillTx/>
              <a:latin typeface="Arial" panose="020B0604020202020204" pitchFamily="34" charset="0"/>
              <a:ea typeface="华文中宋" charset="0"/>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38200" y="1340768"/>
            <a:ext cx="10515600" cy="5061482"/>
          </a:xfrm>
        </p:spPr>
        <p:txBody>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r>
              <a:rPr lang="en-US" altLang="zh-CN" dirty="0"/>
              <a:t>·</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9C2AFD23-8BE9-7141-9377-F3DF1E9DB892}" type="datetime1">
              <a:rPr kumimoji="0" lang="zh-CN" altLang="en-US" sz="12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华文中宋" charset="0"/>
                <a:cs typeface="+mn-cs"/>
              </a:rPr>
              <a:t>2019/4/2</a:t>
            </a:fld>
            <a:endParaRPr kumimoji="0" lang="zh-CN" altLang="en-US" sz="1200" b="1" i="0" u="none" strike="noStrike" kern="1200" cap="none" spc="0" normalizeH="0" baseline="0" noProof="0">
              <a:ln>
                <a:noFill/>
              </a:ln>
              <a:solidFill>
                <a:prstClr val="black">
                  <a:tint val="75000"/>
                </a:prstClr>
              </a:solidFill>
              <a:effectLst/>
              <a:uLnTx/>
              <a:uFillTx/>
              <a:latin typeface="Arial" panose="020B0604020202020204" pitchFamily="34" charset="0"/>
              <a:ea typeface="华文中宋" charset="0"/>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prstClr val="black">
                  <a:tint val="75000"/>
                </a:prstClr>
              </a:solidFill>
              <a:effectLst/>
              <a:uLnTx/>
              <a:uFillTx/>
              <a:latin typeface="Arial" panose="020B0604020202020204" pitchFamily="34" charset="0"/>
              <a:ea typeface="华文中宋" charset="0"/>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EADB0674-9F2F-9048-8F8C-240B2AE1FAC2}" type="slidenum">
              <a:rPr kumimoji="0" lang="zh-CN" altLang="en-US" sz="12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华文中宋" charset="0"/>
                <a:cs typeface="+mn-cs"/>
              </a:rPr>
              <a:t>‹#›</a:t>
            </a:fld>
            <a:endParaRPr kumimoji="0" lang="en-US" altLang="zh-CN" sz="1200" b="1" i="0" u="none" strike="noStrike" kern="1200" cap="none" spc="0" normalizeH="0" baseline="0" noProof="0">
              <a:ln>
                <a:noFill/>
              </a:ln>
              <a:solidFill>
                <a:prstClr val="black">
                  <a:tint val="75000"/>
                </a:prstClr>
              </a:solidFill>
              <a:effectLst/>
              <a:uLnTx/>
              <a:uFillTx/>
              <a:latin typeface="Arial" panose="020B0604020202020204" pitchFamily="34" charset="0"/>
              <a:ea typeface="华文中宋" charset="0"/>
              <a:cs typeface="+mn-cs"/>
            </a:endParaRPr>
          </a:p>
        </p:txBody>
      </p:sp>
      <p:sp>
        <p:nvSpPr>
          <p:cNvPr id="2" name="Title 1"/>
          <p:cNvSpPr>
            <a:spLocks noGrp="1"/>
          </p:cNvSpPr>
          <p:nvPr>
            <p:ph type="title"/>
          </p:nvPr>
        </p:nvSpPr>
        <p:spPr>
          <a:xfrm>
            <a:off x="815009" y="0"/>
            <a:ext cx="10538791" cy="1021543"/>
          </a:xfrm>
        </p:spPr>
        <p:txBody>
          <a:bodyPr anchor="b">
            <a:normAutofit/>
          </a:bodyPr>
          <a:lstStyle>
            <a:lvl1pPr>
              <a:lnSpc>
                <a:spcPct val="100000"/>
              </a:lnSpc>
              <a:defRPr sz="4000" b="1"/>
            </a:lvl1pPr>
          </a:lstStyle>
          <a:p>
            <a:r>
              <a:rPr lang="zh-CN" altLang="en-US" dirty="0"/>
              <a:t>单击此处编辑母版标题样式</a:t>
            </a:r>
            <a:endParaRPr lang="en-US" dirty="0"/>
          </a:p>
        </p:txBody>
      </p:sp>
      <p:grpSp>
        <p:nvGrpSpPr>
          <p:cNvPr id="16" name="组合 15"/>
          <p:cNvGrpSpPr/>
          <p:nvPr userDrawn="1"/>
        </p:nvGrpSpPr>
        <p:grpSpPr>
          <a:xfrm>
            <a:off x="815009" y="1021543"/>
            <a:ext cx="10538791" cy="0"/>
            <a:chOff x="815009" y="1021543"/>
            <a:chExt cx="10538791" cy="0"/>
          </a:xfrm>
        </p:grpSpPr>
        <p:cxnSp>
          <p:nvCxnSpPr>
            <p:cNvPr id="8" name="直接连接符 7"/>
            <p:cNvCxnSpPr/>
            <p:nvPr userDrawn="1"/>
          </p:nvCxnSpPr>
          <p:spPr>
            <a:xfrm>
              <a:off x="815009" y="1021543"/>
              <a:ext cx="713715" cy="0"/>
            </a:xfrm>
            <a:prstGeom prst="line">
              <a:avLst/>
            </a:prstGeom>
            <a:ln w="44450">
              <a:solidFill>
                <a:srgbClr val="AE1324"/>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userDrawn="1"/>
          </p:nvCxnSpPr>
          <p:spPr>
            <a:xfrm>
              <a:off x="1683945" y="1021543"/>
              <a:ext cx="9669855" cy="0"/>
            </a:xfrm>
            <a:prstGeom prst="line">
              <a:avLst/>
            </a:prstGeom>
            <a:ln w="44450"/>
          </p:spPr>
          <p:style>
            <a:lnRef idx="1">
              <a:schemeClr val="accent1"/>
            </a:lnRef>
            <a:fillRef idx="0">
              <a:schemeClr val="accent1"/>
            </a:fillRef>
            <a:effectRef idx="0">
              <a:schemeClr val="accent1"/>
            </a:effectRef>
            <a:fontRef idx="minor">
              <a:schemeClr val="tx1"/>
            </a:fontRef>
          </p:style>
        </p:cxnSp>
      </p:grpSp>
      <p:pic>
        <p:nvPicPr>
          <p:cNvPr id="10" name="图片 9" descr="横版组合——透明.png"/>
          <p:cNvPicPr>
            <a:picLocks noChangeAspect="1"/>
          </p:cNvPicPr>
          <p:nvPr userDrawn="1"/>
        </p:nvPicPr>
        <p:blipFill>
          <a:blip r:embed="rId2" cstate="screen"/>
          <a:srcRect/>
          <a:stretch>
            <a:fillRect/>
          </a:stretch>
        </p:blipFill>
        <p:spPr bwMode="auto">
          <a:xfrm>
            <a:off x="8610600" y="6073474"/>
            <a:ext cx="3086577" cy="6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D9D188C0-E12D-7543-A7AD-7D94FDF1E1AA}" type="datetime1">
              <a:rPr kumimoji="0" lang="zh-CN" altLang="en-US" sz="12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华文中宋" charset="0"/>
                <a:cs typeface="+mn-cs"/>
              </a:rPr>
              <a:t>2019/4/2</a:t>
            </a:fld>
            <a:endParaRPr kumimoji="0" lang="zh-CN" altLang="en-US" sz="1200" b="1" i="0" u="none" strike="noStrike" kern="1200" cap="none" spc="0" normalizeH="0" baseline="0" noProof="0">
              <a:ln>
                <a:noFill/>
              </a:ln>
              <a:solidFill>
                <a:prstClr val="black">
                  <a:tint val="75000"/>
                </a:prstClr>
              </a:solidFill>
              <a:effectLst/>
              <a:uLnTx/>
              <a:uFillTx/>
              <a:latin typeface="Arial" panose="020B0604020202020204" pitchFamily="34" charset="0"/>
              <a:ea typeface="华文中宋" charset="0"/>
              <a:cs typeface="+mn-cs"/>
            </a:endParaRPr>
          </a:p>
        </p:txBody>
      </p:sp>
      <p:sp>
        <p:nvSpPr>
          <p:cNvPr id="4" name="Footer Placeholder 3"/>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prstClr val="black">
                  <a:tint val="75000"/>
                </a:prstClr>
              </a:solidFill>
              <a:effectLst/>
              <a:uLnTx/>
              <a:uFillTx/>
              <a:latin typeface="Arial" panose="020B0604020202020204" pitchFamily="34" charset="0"/>
              <a:ea typeface="华文中宋" charset="0"/>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0B721F5A-A6F2-4C4E-BFC8-8F7E8C0B0E84}" type="slidenum">
              <a:rPr kumimoji="0" lang="zh-CN" altLang="en-US" sz="12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华文中宋" charset="0"/>
                <a:cs typeface="+mn-cs"/>
              </a:rPr>
              <a:t>‹#›</a:t>
            </a:fld>
            <a:endParaRPr kumimoji="0" lang="en-US" altLang="zh-CN" sz="1200" b="1" i="0" u="none" strike="noStrike" kern="1200" cap="none" spc="0" normalizeH="0" baseline="0" noProof="0">
              <a:ln>
                <a:noFill/>
              </a:ln>
              <a:solidFill>
                <a:prstClr val="black">
                  <a:tint val="75000"/>
                </a:prstClr>
              </a:solidFill>
              <a:effectLst/>
              <a:uLnTx/>
              <a:uFillTx/>
              <a:latin typeface="Arial" panose="020B0604020202020204" pitchFamily="34" charset="0"/>
              <a:ea typeface="华文中宋" charset="0"/>
              <a:cs typeface="+mn-cs"/>
            </a:endParaRPr>
          </a:p>
        </p:txBody>
      </p:sp>
      <p:sp>
        <p:nvSpPr>
          <p:cNvPr id="2" name="Title 1"/>
          <p:cNvSpPr>
            <a:spLocks noGrp="1"/>
          </p:cNvSpPr>
          <p:nvPr>
            <p:ph type="title"/>
          </p:nvPr>
        </p:nvSpPr>
        <p:spPr>
          <a:xfrm>
            <a:off x="815009" y="0"/>
            <a:ext cx="10515600" cy="1021543"/>
          </a:xfrm>
        </p:spPr>
        <p:txBody>
          <a:bodyPr vert="horz" lIns="91440" tIns="45720" rIns="91440" bIns="45720" rtlCol="0" anchor="b">
            <a:normAutofit/>
          </a:bodyPr>
          <a:lstStyle>
            <a:lvl1pPr>
              <a:lnSpc>
                <a:spcPct val="100000"/>
              </a:lnSpc>
              <a:defRPr lang="en-US" sz="4000" b="1" dirty="0"/>
            </a:lvl1pPr>
          </a:lstStyle>
          <a:p>
            <a:pPr lvl="0"/>
            <a:r>
              <a:rPr lang="zh-CN" altLang="en-US" dirty="0"/>
              <a:t>单击此处编辑母版标题样式</a:t>
            </a:r>
            <a:endParaRPr lang="en-US" dirty="0"/>
          </a:p>
        </p:txBody>
      </p:sp>
      <p:grpSp>
        <p:nvGrpSpPr>
          <p:cNvPr id="6" name="组合 5"/>
          <p:cNvGrpSpPr/>
          <p:nvPr userDrawn="1"/>
        </p:nvGrpSpPr>
        <p:grpSpPr>
          <a:xfrm>
            <a:off x="815009" y="1021543"/>
            <a:ext cx="10538791" cy="0"/>
            <a:chOff x="815009" y="1021543"/>
            <a:chExt cx="10538791" cy="0"/>
          </a:xfrm>
        </p:grpSpPr>
        <p:cxnSp>
          <p:nvCxnSpPr>
            <p:cNvPr id="7" name="直接连接符 6"/>
            <p:cNvCxnSpPr/>
            <p:nvPr userDrawn="1"/>
          </p:nvCxnSpPr>
          <p:spPr>
            <a:xfrm>
              <a:off x="815009" y="1021543"/>
              <a:ext cx="713715" cy="0"/>
            </a:xfrm>
            <a:prstGeom prst="line">
              <a:avLst/>
            </a:prstGeom>
            <a:ln w="44450">
              <a:solidFill>
                <a:srgbClr val="AE1324"/>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userDrawn="1"/>
          </p:nvCxnSpPr>
          <p:spPr>
            <a:xfrm>
              <a:off x="1683945" y="1021543"/>
              <a:ext cx="9669855" cy="0"/>
            </a:xfrm>
            <a:prstGeom prst="line">
              <a:avLst/>
            </a:prstGeom>
            <a:ln w="44450"/>
          </p:spPr>
          <p:style>
            <a:lnRef idx="1">
              <a:schemeClr val="accent1"/>
            </a:lnRef>
            <a:fillRef idx="0">
              <a:schemeClr val="accent1"/>
            </a:fillRef>
            <a:effectRef idx="0">
              <a:schemeClr val="accent1"/>
            </a:effectRef>
            <a:fontRef idx="minor">
              <a:schemeClr val="tx1"/>
            </a:fontRef>
          </p:style>
        </p:cxnSp>
      </p:grpSp>
      <p:pic>
        <p:nvPicPr>
          <p:cNvPr id="9" name="图片 8" descr="横版组合——透明.png"/>
          <p:cNvPicPr>
            <a:picLocks noChangeAspect="1"/>
          </p:cNvPicPr>
          <p:nvPr userDrawn="1"/>
        </p:nvPicPr>
        <p:blipFill>
          <a:blip r:embed="rId2" cstate="screen"/>
          <a:srcRect/>
          <a:stretch>
            <a:fillRect/>
          </a:stretch>
        </p:blipFill>
        <p:spPr bwMode="auto">
          <a:xfrm>
            <a:off x="8610600" y="6073474"/>
            <a:ext cx="3086577" cy="6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4CFAD25A-EBD1-DF43-926C-BC6A28662B01}" type="datetime1">
              <a:rPr kumimoji="0" lang="zh-CN" altLang="en-US" sz="12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华文中宋" charset="0"/>
                <a:cs typeface="+mn-cs"/>
              </a:rPr>
              <a:t>2019/4/2</a:t>
            </a:fld>
            <a:endParaRPr kumimoji="0" lang="zh-CN" altLang="en-US" sz="1200" b="1" i="0" u="none" strike="noStrike" kern="1200" cap="none" spc="0" normalizeH="0" baseline="0" noProof="0">
              <a:ln>
                <a:noFill/>
              </a:ln>
              <a:solidFill>
                <a:prstClr val="black">
                  <a:tint val="75000"/>
                </a:prstClr>
              </a:solidFill>
              <a:effectLst/>
              <a:uLnTx/>
              <a:uFillTx/>
              <a:latin typeface="Arial" panose="020B0604020202020204" pitchFamily="34" charset="0"/>
              <a:ea typeface="华文中宋" charset="0"/>
              <a:cs typeface="+mn-cs"/>
            </a:endParaRPr>
          </a:p>
        </p:txBody>
      </p:sp>
      <p:sp>
        <p:nvSpPr>
          <p:cNvPr id="3" name="Footer Placeholder 2"/>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dirty="0">
              <a:ln>
                <a:noFill/>
              </a:ln>
              <a:solidFill>
                <a:prstClr val="black">
                  <a:tint val="75000"/>
                </a:prstClr>
              </a:solidFill>
              <a:effectLst/>
              <a:uLnTx/>
              <a:uFillTx/>
              <a:latin typeface="Arial" panose="020B0604020202020204" pitchFamily="34" charset="0"/>
              <a:ea typeface="华文中宋" charset="0"/>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FD0C70D4-B8A7-1C47-A003-56128FA9BF31}" type="slidenum">
              <a:rPr kumimoji="0" lang="zh-CN" altLang="en-US" sz="12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华文中宋" charset="0"/>
                <a:cs typeface="+mn-cs"/>
              </a:rPr>
              <a:t>‹#›</a:t>
            </a:fld>
            <a:endParaRPr kumimoji="0" lang="en-US" altLang="zh-CN" sz="1200" b="1" i="0" u="none" strike="noStrike" kern="1200" cap="none" spc="0" normalizeH="0" baseline="0" noProof="0">
              <a:ln>
                <a:noFill/>
              </a:ln>
              <a:solidFill>
                <a:prstClr val="black">
                  <a:tint val="75000"/>
                </a:prstClr>
              </a:solidFill>
              <a:effectLst/>
              <a:uLnTx/>
              <a:uFillTx/>
              <a:latin typeface="Arial" panose="020B0604020202020204" pitchFamily="34" charset="0"/>
              <a:ea typeface="华文中宋" charset="0"/>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
        <p:nvSpPr>
          <p:cNvPr id="2" name="KSO_ST1"/>
          <p:cNvSpPr>
            <a:spLocks noGrp="1"/>
          </p:cNvSpPr>
          <p:nvPr>
            <p:ph type="title"/>
          </p:nvPr>
        </p:nvSpPr>
        <p:spPr>
          <a:xfrm>
            <a:off x="2098675" y="2108200"/>
            <a:ext cx="7994651" cy="1235075"/>
          </a:xfrm>
        </p:spPr>
        <p:txBody>
          <a:bodyPr anchor="b">
            <a:normAutofit/>
          </a:bodyPr>
          <a:lstStyle>
            <a:lvl1pPr algn="ctr">
              <a:defRPr sz="3600">
                <a:solidFill>
                  <a:schemeClr val="accent1">
                    <a:lumMod val="75000"/>
                  </a:schemeClr>
                </a:solidFill>
                <a:effectLst/>
              </a:defRPr>
            </a:lvl1pPr>
          </a:lstStyle>
          <a:p>
            <a:r>
              <a:rPr lang="zh-CN" altLang="en-US"/>
              <a:t>单击此处编辑母版标题样式</a:t>
            </a:r>
            <a:endParaRPr lang="en-US" dirty="0"/>
          </a:p>
        </p:txBody>
      </p:sp>
      <p:sp>
        <p:nvSpPr>
          <p:cNvPr id="3" name="KSO_FD"/>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FA291057-8EEA-6D48-BA09-BAE89EB0A1FD}" type="datetime1">
              <a:rPr kumimoji="0" lang="zh-CN" altLang="en-US" sz="12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华文中宋" charset="0"/>
                <a:cs typeface="+mn-cs"/>
              </a:rPr>
              <a:t>2019/4/2</a:t>
            </a:fld>
            <a:endParaRPr kumimoji="0" lang="zh-CN" altLang="en-US" sz="1200" b="1" i="0" u="none" strike="noStrike" kern="1200" cap="none" spc="0" normalizeH="0" baseline="0" noProof="0">
              <a:ln>
                <a:noFill/>
              </a:ln>
              <a:solidFill>
                <a:prstClr val="black">
                  <a:tint val="75000"/>
                </a:prstClr>
              </a:solidFill>
              <a:effectLst/>
              <a:uLnTx/>
              <a:uFillTx/>
              <a:latin typeface="Arial" panose="020B0604020202020204" pitchFamily="34" charset="0"/>
              <a:ea typeface="华文中宋" charset="0"/>
              <a:cs typeface="+mn-cs"/>
            </a:endParaRPr>
          </a:p>
        </p:txBody>
      </p:sp>
      <p:sp>
        <p:nvSpPr>
          <p:cNvPr id="4" name="KSO_FT"/>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prstClr val="black">
                  <a:tint val="75000"/>
                </a:prstClr>
              </a:solidFill>
              <a:effectLst/>
              <a:uLnTx/>
              <a:uFillTx/>
              <a:latin typeface="Arial" panose="020B0604020202020204" pitchFamily="34" charset="0"/>
              <a:ea typeface="华文中宋" charset="0"/>
              <a:cs typeface="+mn-cs"/>
            </a:endParaRPr>
          </a:p>
        </p:txBody>
      </p:sp>
      <p:sp>
        <p:nvSpPr>
          <p:cNvPr id="5" name="KSO_FN"/>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950E2911-4B38-3847-BB6A-657490750D80}" type="slidenum">
              <a:rPr kumimoji="0" lang="zh-CN" altLang="en-US" sz="1200" b="1" i="0" u="none" strike="noStrike" kern="1200" cap="none" spc="0" normalizeH="0" baseline="0" noProof="0">
                <a:ln>
                  <a:noFill/>
                </a:ln>
                <a:solidFill>
                  <a:prstClr val="black">
                    <a:tint val="75000"/>
                  </a:prstClr>
                </a:solidFill>
                <a:effectLst/>
                <a:uLnTx/>
                <a:uFillTx/>
                <a:latin typeface="Arial" panose="020B0604020202020204" pitchFamily="34" charset="0"/>
                <a:ea typeface="华文中宋" charset="0"/>
                <a:cs typeface="+mn-cs"/>
              </a:rPr>
              <a:t>‹#›</a:t>
            </a:fld>
            <a:endParaRPr kumimoji="0" lang="en-US" altLang="zh-CN" sz="1200" b="1" i="0" u="none" strike="noStrike" kern="1200" cap="none" spc="0" normalizeH="0" baseline="0" noProof="0">
              <a:ln>
                <a:noFill/>
              </a:ln>
              <a:solidFill>
                <a:prstClr val="black">
                  <a:tint val="75000"/>
                </a:prstClr>
              </a:solidFill>
              <a:effectLst/>
              <a:uLnTx/>
              <a:uFillTx/>
              <a:latin typeface="Arial" panose="020B0604020202020204" pitchFamily="34" charset="0"/>
              <a:ea typeface="华文中宋" charset="0"/>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897A958-C6BE-584B-80F4-008BD9BE9340}" type="datetime1">
              <a:rPr lang="zh-CN" altLang="en-US" smtClean="0"/>
              <a:t>2019/4/2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9942B8-D311-4E7D-8579-3E51C69EB101}"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03D93DD-4494-BA46-84B8-C1BA0598B9F5}" type="datetime1">
              <a:rPr lang="zh-CN" altLang="en-US" smtClean="0"/>
              <a:t>2019/4/2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69942B8-D311-4E7D-8579-3E51C69EB101}"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AF207342-71DB-2642-908E-85842ECD727E}" type="datetime1">
              <a:rPr kumimoji="0" lang="zh-CN" altLang="en-US" sz="12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华文中宋" charset="0"/>
                <a:cs typeface="+mn-cs"/>
              </a:rPr>
              <a:t>2019/4/2</a:t>
            </a:fld>
            <a:endParaRPr kumimoji="0" lang="zh-CN" altLang="en-US" sz="1200" b="1" i="0" u="none" strike="noStrike" kern="1200" cap="none" spc="0" normalizeH="0" baseline="0" noProof="0">
              <a:ln>
                <a:noFill/>
              </a:ln>
              <a:solidFill>
                <a:prstClr val="black">
                  <a:tint val="75000"/>
                </a:prstClr>
              </a:solidFill>
              <a:effectLst/>
              <a:uLnTx/>
              <a:uFillTx/>
              <a:latin typeface="Arial" panose="020B0604020202020204" pitchFamily="34" charset="0"/>
              <a:ea typeface="华文中宋" charset="0"/>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prstClr val="black">
                  <a:tint val="75000"/>
                </a:prstClr>
              </a:solidFill>
              <a:effectLst/>
              <a:uLnTx/>
              <a:uFillTx/>
              <a:latin typeface="Arial" panose="020B0604020202020204" pitchFamily="34" charset="0"/>
              <a:ea typeface="华文中宋" charset="0"/>
              <a:cs typeface="+mn-cs"/>
            </a:endParaRPr>
          </a:p>
        </p:txBody>
      </p:sp>
      <p:sp>
        <p:nvSpPr>
          <p:cNvPr id="6" name="Slide Number Placeholder 5"/>
          <p:cNvSpPr>
            <a:spLocks noGrp="1"/>
          </p:cNvSpPr>
          <p:nvPr>
            <p:ph type="sldNum" sz="quarter" idx="4"/>
          </p:nvPr>
        </p:nvSpPr>
        <p:spPr>
          <a:xfrm>
            <a:off x="35814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41093995-55F8-9440-9010-524D68AC1856}" type="slidenum">
              <a:rPr lang="zh-CN" altLang="en-US" b="1" smtClean="0">
                <a:solidFill>
                  <a:prstClr val="black">
                    <a:tint val="75000"/>
                  </a:prstClr>
                </a:solidFill>
                <a:ea typeface="华文中宋" charset="0"/>
              </a:rPr>
              <a:pPr marL="0" marR="0" lvl="0" indent="0" algn="r" defTabSz="914400" rtl="0" eaLnBrk="0" fontAlgn="base" latinLnBrk="0" hangingPunct="0">
                <a:lnSpc>
                  <a:spcPct val="100000"/>
                </a:lnSpc>
                <a:spcBef>
                  <a:spcPct val="0"/>
                </a:spcBef>
                <a:spcAft>
                  <a:spcPct val="0"/>
                </a:spcAft>
                <a:buClrTx/>
                <a:buSzTx/>
                <a:buFontTx/>
                <a:buNone/>
                <a:defRPr/>
              </a:pPr>
              <a:t>‹#›</a:t>
            </a:fld>
            <a:endParaRPr lang="en-US" altLang="zh-CN" b="1" dirty="0">
              <a:solidFill>
                <a:prstClr val="black">
                  <a:tint val="75000"/>
                </a:prstClr>
              </a:solidFill>
              <a:ea typeface="华文中宋"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hqprint">
            <a:alphaModFix amt="56000"/>
            <a:lum/>
          </a:blip>
          <a:srcRect/>
          <a:stretch>
            <a:fillRect/>
          </a:stretch>
        </a:blipFill>
        <a:effectLst/>
      </p:bgPr>
    </p:bg>
    <p:spTree>
      <p:nvGrpSpPr>
        <p:cNvPr id="1" name=""/>
        <p:cNvGrpSpPr/>
        <p:nvPr/>
      </p:nvGrpSpPr>
      <p:grpSpPr>
        <a:xfrm>
          <a:off x="0" y="0"/>
          <a:ext cx="0" cy="0"/>
          <a:chOff x="0" y="0"/>
          <a:chExt cx="0" cy="0"/>
        </a:xfrm>
      </p:grpSpPr>
      <p:sp>
        <p:nvSpPr>
          <p:cNvPr id="11" name="矩形 10"/>
          <p:cNvSpPr/>
          <p:nvPr/>
        </p:nvSpPr>
        <p:spPr>
          <a:xfrm>
            <a:off x="0" y="2088106"/>
            <a:ext cx="12192000" cy="255927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dirty="0">
              <a:ln>
                <a:noFill/>
              </a:ln>
              <a:solidFill>
                <a:prstClr val="white">
                  <a:alpha val="50000"/>
                </a:prstClr>
              </a:solidFill>
              <a:effectLst/>
              <a:uLnTx/>
              <a:uFillTx/>
              <a:latin typeface="Arial" panose="020B0604020202020204"/>
              <a:ea typeface="微软雅黑"/>
              <a:cs typeface="+mn-cs"/>
            </a:endParaRPr>
          </a:p>
        </p:txBody>
      </p:sp>
      <p:sp>
        <p:nvSpPr>
          <p:cNvPr id="2" name="标题 1"/>
          <p:cNvSpPr>
            <a:spLocks noGrp="1"/>
          </p:cNvSpPr>
          <p:nvPr>
            <p:ph type="ctrTitle"/>
          </p:nvPr>
        </p:nvSpPr>
        <p:spPr>
          <a:xfrm>
            <a:off x="1524000" y="2088106"/>
            <a:ext cx="9144000" cy="1636401"/>
          </a:xfrm>
        </p:spPr>
        <p:txBody>
          <a:bodyPr>
            <a:noAutofit/>
          </a:bodyPr>
          <a:lstStyle/>
          <a:p>
            <a:r>
              <a:rPr lang="en" altLang="zh-CN" dirty="0"/>
              <a:t>Homework 1  </a:t>
            </a:r>
            <a:r>
              <a:rPr lang="zh-CN" altLang="en-US" dirty="0"/>
              <a:t>分享</a:t>
            </a:r>
          </a:p>
        </p:txBody>
      </p:sp>
      <p:sp>
        <p:nvSpPr>
          <p:cNvPr id="3" name="副标题 2"/>
          <p:cNvSpPr>
            <a:spLocks noGrp="1"/>
          </p:cNvSpPr>
          <p:nvPr>
            <p:ph type="subTitle" idx="1"/>
          </p:nvPr>
        </p:nvSpPr>
        <p:spPr>
          <a:xfrm>
            <a:off x="1524000" y="4258348"/>
            <a:ext cx="9144000" cy="1970829"/>
          </a:xfrm>
        </p:spPr>
        <p:txBody>
          <a:bodyPr>
            <a:normAutofit/>
          </a:bodyPr>
          <a:lstStyle/>
          <a:p>
            <a:r>
              <a:rPr lang="zh-CN" altLang="en-US" dirty="0"/>
              <a:t>报告人：刘 哲    黄悦凯    </a:t>
            </a:r>
            <a:endParaRPr lang="en-US" altLang="zh-CN" dirty="0"/>
          </a:p>
        </p:txBody>
      </p:sp>
      <p:pic>
        <p:nvPicPr>
          <p:cNvPr id="6" name="图片 5" descr="横版组合——透明.png"/>
          <p:cNvPicPr>
            <a:picLocks noChangeAspect="1"/>
          </p:cNvPicPr>
          <p:nvPr/>
        </p:nvPicPr>
        <p:blipFill>
          <a:blip r:embed="rId4" cstate="screen">
            <a:clrChange>
              <a:clrFrom>
                <a:srgbClr val="000000">
                  <a:alpha val="0"/>
                </a:srgbClr>
              </a:clrFrom>
              <a:clrTo>
                <a:srgbClr val="000000">
                  <a:alpha val="0"/>
                  <a:alpha val="0"/>
                </a:srgbClr>
              </a:clrTo>
            </a:clrChange>
          </a:blip>
          <a:srcRect/>
          <a:stretch>
            <a:fillRect/>
          </a:stretch>
        </p:blipFill>
        <p:spPr bwMode="auto">
          <a:xfrm>
            <a:off x="3523853" y="698565"/>
            <a:ext cx="5144295"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灯片编号占位符 8">
            <a:extLst>
              <a:ext uri="{FF2B5EF4-FFF2-40B4-BE49-F238E27FC236}">
                <a16:creationId xmlns:a16="http://schemas.microsoft.com/office/drawing/2014/main" id="{FCF7DD99-C82A-ED44-B48B-8E3B8F405B68}"/>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E3597BDB-C194-6F4E-8639-1B954A600FDB}" type="slidenum">
              <a:rPr kumimoji="0" lang="zh-CN" altLang="en-US" sz="12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华文中宋" charset="0"/>
                <a:cs typeface="+mn-cs"/>
              </a:rPr>
              <a:t>1</a:t>
            </a:fld>
            <a:endParaRPr kumimoji="0" lang="en-US" altLang="zh-CN" sz="1200" b="1" i="0" u="none" strike="noStrike" kern="1200" cap="none" spc="0" normalizeH="0" baseline="0" noProof="0">
              <a:ln>
                <a:noFill/>
              </a:ln>
              <a:solidFill>
                <a:prstClr val="black">
                  <a:tint val="75000"/>
                </a:prstClr>
              </a:solidFill>
              <a:effectLst/>
              <a:uLnTx/>
              <a:uFillTx/>
              <a:latin typeface="Arial" panose="020B0604020202020204" pitchFamily="34" charset="0"/>
              <a:ea typeface="华文中宋" charset="0"/>
              <a:cs typeface="+mn-cs"/>
            </a:endParaRPr>
          </a:p>
        </p:txBody>
      </p:sp>
    </p:spTree>
    <p:extLst>
      <p:ext uri="{BB962C8B-B14F-4D97-AF65-F5344CB8AC3E}">
        <p14:creationId xmlns:p14="http://schemas.microsoft.com/office/powerpoint/2010/main" val="168921388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0"/>
            <a:ext cx="10515600" cy="1021543"/>
          </a:xfrm>
        </p:spPr>
        <p:txBody>
          <a:bodyPr/>
          <a:lstStyle/>
          <a:p>
            <a:r>
              <a:rPr lang="en-US" altLang="zh-CN" dirty="0"/>
              <a:t>2 . 1 </a:t>
            </a:r>
            <a:r>
              <a:rPr lang="zh-CN" altLang="en-US" dirty="0"/>
              <a:t> 研究目的 </a:t>
            </a:r>
            <a:r>
              <a:rPr lang="en-US" altLang="zh-CN" dirty="0"/>
              <a:t>--- </a:t>
            </a:r>
            <a:r>
              <a:rPr lang="zh-CN" altLang="en" dirty="0"/>
              <a:t>研究简介</a:t>
            </a:r>
            <a:endParaRPr lang="zh-CN" altLang="en-US" dirty="0"/>
          </a:p>
        </p:txBody>
      </p:sp>
      <p:sp>
        <p:nvSpPr>
          <p:cNvPr id="3" name="内容占位符 2"/>
          <p:cNvSpPr>
            <a:spLocks noGrp="1"/>
          </p:cNvSpPr>
          <p:nvPr>
            <p:ph idx="1"/>
          </p:nvPr>
        </p:nvSpPr>
        <p:spPr>
          <a:xfrm>
            <a:off x="838200" y="1340485"/>
            <a:ext cx="10909300" cy="5061585"/>
          </a:xfrm>
        </p:spPr>
        <p:txBody>
          <a:bodyPr>
            <a:normAutofit/>
          </a:bodyPr>
          <a:lstStyle/>
          <a:p>
            <a:pPr marL="0" indent="0">
              <a:buNone/>
            </a:pPr>
            <a:r>
              <a:rPr lang="en" altLang="zh-CN" dirty="0"/>
              <a:t> Graph structure in the Web </a:t>
            </a:r>
          </a:p>
          <a:p>
            <a:pPr marL="0" indent="0">
              <a:buNone/>
            </a:pPr>
            <a:endParaRPr lang="en-US" altLang="zh-CN" dirty="0"/>
          </a:p>
          <a:p>
            <a:pPr marL="0" indent="0">
              <a:buNone/>
            </a:pPr>
            <a:r>
              <a:rPr lang="zh-CN" altLang="en-US" dirty="0"/>
              <a:t>数据：</a:t>
            </a:r>
            <a:r>
              <a:rPr lang="en-US" altLang="zh-CN" dirty="0"/>
              <a:t>Web</a:t>
            </a:r>
            <a:r>
              <a:rPr lang="zh-CN" altLang="en-US" dirty="0"/>
              <a:t>的爬取数据（网页，链接）</a:t>
            </a:r>
            <a:endParaRPr lang="en-US" altLang="zh-CN" dirty="0">
              <a:solidFill>
                <a:srgbClr val="FF0000"/>
              </a:solidFill>
            </a:endParaRPr>
          </a:p>
          <a:p>
            <a:pPr marL="0" indent="0">
              <a:buNone/>
            </a:pPr>
            <a:r>
              <a:rPr lang="zh-CN" altLang="en-US" dirty="0"/>
              <a:t>工具：两个</a:t>
            </a:r>
            <a:r>
              <a:rPr lang="en" altLang="zh-CN" dirty="0"/>
              <a:t>AltaVista</a:t>
            </a:r>
            <a:r>
              <a:rPr lang="zh-CN" altLang="en" dirty="0"/>
              <a:t>进行</a:t>
            </a:r>
            <a:r>
              <a:rPr lang="zh-CN" altLang="en-US" dirty="0"/>
              <a:t>爬取</a:t>
            </a:r>
            <a:endParaRPr lang="en-US" altLang="zh-CN" dirty="0"/>
          </a:p>
          <a:p>
            <a:pPr marL="0" indent="0">
              <a:buNone/>
            </a:pPr>
            <a:r>
              <a:rPr lang="zh-CN" altLang="en-US" dirty="0"/>
              <a:t>结果：分析得到</a:t>
            </a:r>
            <a:r>
              <a:rPr lang="en-US" altLang="zh-CN" dirty="0"/>
              <a:t>Web</a:t>
            </a:r>
            <a:r>
              <a:rPr lang="zh-CN" altLang="en-US" dirty="0"/>
              <a:t>领结结构</a:t>
            </a:r>
            <a:endParaRPr lang="en-US" altLang="zh-CN" dirty="0"/>
          </a:p>
          <a:p>
            <a:pPr marL="0" indent="0">
              <a:buNone/>
            </a:pPr>
            <a:endParaRPr lang="en-US" altLang="zh-CN" dirty="0"/>
          </a:p>
          <a:p>
            <a:pPr marL="0" indent="0">
              <a:buNone/>
            </a:pPr>
            <a:r>
              <a:rPr lang="zh-CN" altLang="en-US" dirty="0"/>
              <a:t>研究意义：</a:t>
            </a:r>
            <a:endParaRPr lang="en-US" altLang="zh-CN" dirty="0"/>
          </a:p>
          <a:p>
            <a:r>
              <a:rPr lang="en" altLang="zh-CN" dirty="0"/>
              <a:t>crawling, searching and community discovery, and the sociological phenomena</a:t>
            </a:r>
            <a:endParaRPr lang="en-US" altLang="zh-CN" sz="3200" dirty="0"/>
          </a:p>
          <a:p>
            <a:pPr marL="0" indent="0">
              <a:buNone/>
            </a:pPr>
            <a:endParaRPr lang="en-US" altLang="zh-CN" dirty="0"/>
          </a:p>
        </p:txBody>
      </p:sp>
      <p:sp>
        <p:nvSpPr>
          <p:cNvPr id="9" name="灯片编号占位符 8">
            <a:extLst>
              <a:ext uri="{FF2B5EF4-FFF2-40B4-BE49-F238E27FC236}">
                <a16:creationId xmlns:a16="http://schemas.microsoft.com/office/drawing/2014/main" id="{E24ACDD5-AB22-9E45-8D57-3606E76B5176}"/>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EADB0674-9F2F-9048-8F8C-240B2AE1FAC2}" type="slidenum">
              <a:rPr kumimoji="0" lang="zh-CN" altLang="en-US" sz="12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华文中宋" charset="0"/>
                <a:cs typeface="+mn-cs"/>
              </a:rPr>
              <a:t>10</a:t>
            </a:fld>
            <a:endParaRPr kumimoji="0" lang="en-US" altLang="zh-CN" sz="1200" b="1" i="0" u="none" strike="noStrike" kern="1200" cap="none" spc="0" normalizeH="0" baseline="0" noProof="0">
              <a:ln>
                <a:noFill/>
              </a:ln>
              <a:solidFill>
                <a:prstClr val="black">
                  <a:tint val="75000"/>
                </a:prstClr>
              </a:solidFill>
              <a:effectLst/>
              <a:uLnTx/>
              <a:uFillTx/>
              <a:latin typeface="Arial" panose="020B0604020202020204" pitchFamily="34" charset="0"/>
              <a:ea typeface="华文中宋" charset="0"/>
              <a:cs typeface="+mn-cs"/>
            </a:endParaRPr>
          </a:p>
        </p:txBody>
      </p:sp>
    </p:spTree>
    <p:extLst>
      <p:ext uri="{BB962C8B-B14F-4D97-AF65-F5344CB8AC3E}">
        <p14:creationId xmlns:p14="http://schemas.microsoft.com/office/powerpoint/2010/main" val="479252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0"/>
            <a:ext cx="10515600" cy="1021543"/>
          </a:xfrm>
        </p:spPr>
        <p:txBody>
          <a:bodyPr/>
          <a:lstStyle/>
          <a:p>
            <a:r>
              <a:rPr lang="en-US" altLang="zh-CN" dirty="0"/>
              <a:t>2 . 1 </a:t>
            </a:r>
            <a:r>
              <a:rPr lang="zh-CN" altLang="en-US" dirty="0"/>
              <a:t> 研究目的 </a:t>
            </a:r>
            <a:r>
              <a:rPr lang="en-US" altLang="zh-CN" dirty="0"/>
              <a:t>--- </a:t>
            </a:r>
            <a:r>
              <a:rPr lang="zh-CN" altLang="en" dirty="0"/>
              <a:t>相关</a:t>
            </a:r>
            <a:r>
              <a:rPr lang="zh-CN" altLang="en-US" dirty="0"/>
              <a:t>工作</a:t>
            </a:r>
          </a:p>
        </p:txBody>
      </p:sp>
      <p:sp>
        <p:nvSpPr>
          <p:cNvPr id="3" name="内容占位符 2"/>
          <p:cNvSpPr>
            <a:spLocks noGrp="1"/>
          </p:cNvSpPr>
          <p:nvPr>
            <p:ph idx="1"/>
          </p:nvPr>
        </p:nvSpPr>
        <p:spPr>
          <a:xfrm>
            <a:off x="838200" y="1340485"/>
            <a:ext cx="10909300" cy="5061585"/>
          </a:xfrm>
        </p:spPr>
        <p:txBody>
          <a:bodyPr>
            <a:normAutofit/>
          </a:bodyPr>
          <a:lstStyle/>
          <a:p>
            <a:r>
              <a:rPr lang="zh-CN" altLang="en-US" dirty="0"/>
              <a:t>相关研究分类 </a:t>
            </a:r>
          </a:p>
          <a:p>
            <a:pPr lvl="1"/>
            <a:r>
              <a:rPr lang="en" altLang="zh-CN" dirty="0"/>
              <a:t>The power law distributions</a:t>
            </a:r>
          </a:p>
          <a:p>
            <a:pPr lvl="1"/>
            <a:r>
              <a:rPr lang="en" altLang="zh-CN" dirty="0"/>
              <a:t>Applying graph theoretic methods</a:t>
            </a:r>
          </a:p>
          <a:p>
            <a:pPr lvl="1"/>
            <a:endParaRPr lang="en-US" altLang="zh-CN" dirty="0"/>
          </a:p>
          <a:p>
            <a:r>
              <a:rPr lang="zh-CN" altLang="en-US" dirty="0"/>
              <a:t>相关研究方法</a:t>
            </a:r>
          </a:p>
          <a:p>
            <a:pPr lvl="1"/>
            <a:r>
              <a:rPr lang="en" altLang="zh-CN" dirty="0" err="1"/>
              <a:t>Zipf</a:t>
            </a:r>
            <a:r>
              <a:rPr lang="en" altLang="zh-CN" dirty="0"/>
              <a:t>–Pareto–Yule and power laws </a:t>
            </a:r>
          </a:p>
          <a:p>
            <a:pPr lvl="1"/>
            <a:r>
              <a:rPr lang="en" altLang="zh-CN" dirty="0"/>
              <a:t>Graph theoretic methods </a:t>
            </a:r>
          </a:p>
          <a:p>
            <a:pPr lvl="1"/>
            <a:r>
              <a:rPr lang="en" altLang="zh-CN" dirty="0"/>
              <a:t>A brief primer on graphs and terminology </a:t>
            </a:r>
          </a:p>
        </p:txBody>
      </p:sp>
      <p:sp>
        <p:nvSpPr>
          <p:cNvPr id="8" name="灯片编号占位符 7">
            <a:extLst>
              <a:ext uri="{FF2B5EF4-FFF2-40B4-BE49-F238E27FC236}">
                <a16:creationId xmlns:a16="http://schemas.microsoft.com/office/drawing/2014/main" id="{3D2C3DED-6DF2-4947-98C4-9302A8214412}"/>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EADB0674-9F2F-9048-8F8C-240B2AE1FAC2}" type="slidenum">
              <a:rPr kumimoji="0" lang="zh-CN" altLang="en-US" sz="12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华文中宋" charset="0"/>
                <a:cs typeface="+mn-cs"/>
              </a:rPr>
              <a:t>11</a:t>
            </a:fld>
            <a:endParaRPr kumimoji="0" lang="en-US" altLang="zh-CN" sz="1200" b="1" i="0" u="none" strike="noStrike" kern="1200" cap="none" spc="0" normalizeH="0" baseline="0" noProof="0">
              <a:ln>
                <a:noFill/>
              </a:ln>
              <a:solidFill>
                <a:prstClr val="black">
                  <a:tint val="75000"/>
                </a:prstClr>
              </a:solidFill>
              <a:effectLst/>
              <a:uLnTx/>
              <a:uFillTx/>
              <a:latin typeface="Arial" panose="020B0604020202020204" pitchFamily="34" charset="0"/>
              <a:ea typeface="华文中宋" charset="0"/>
              <a:cs typeface="+mn-cs"/>
            </a:endParaRPr>
          </a:p>
        </p:txBody>
      </p:sp>
    </p:spTree>
    <p:extLst>
      <p:ext uri="{BB962C8B-B14F-4D97-AF65-F5344CB8AC3E}">
        <p14:creationId xmlns:p14="http://schemas.microsoft.com/office/powerpoint/2010/main" val="2561908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0"/>
            <a:ext cx="10515600" cy="1021543"/>
          </a:xfrm>
        </p:spPr>
        <p:txBody>
          <a:bodyPr>
            <a:normAutofit/>
          </a:bodyPr>
          <a:lstStyle/>
          <a:p>
            <a:r>
              <a:rPr lang="en-US" altLang="zh-CN" dirty="0"/>
              <a:t>2 . 2</a:t>
            </a:r>
            <a:r>
              <a:rPr lang="zh-CN" altLang="en-US" dirty="0"/>
              <a:t> </a:t>
            </a:r>
            <a:r>
              <a:rPr lang="en-US" altLang="zh-CN" dirty="0"/>
              <a:t> </a:t>
            </a:r>
            <a:r>
              <a:rPr lang="zh-CN" altLang="en" dirty="0"/>
              <a:t>研究</a:t>
            </a:r>
            <a:r>
              <a:rPr lang="zh-CN" altLang="en-US" dirty="0"/>
              <a:t>方法 </a:t>
            </a:r>
            <a:r>
              <a:rPr lang="en-US" altLang="zh-CN" dirty="0"/>
              <a:t>---</a:t>
            </a:r>
            <a:r>
              <a:rPr lang="zh-CN" altLang="en-US" dirty="0"/>
              <a:t> 相关算法</a:t>
            </a:r>
          </a:p>
        </p:txBody>
      </p:sp>
      <p:sp>
        <p:nvSpPr>
          <p:cNvPr id="10" name="灯片编号占位符 9">
            <a:extLst>
              <a:ext uri="{FF2B5EF4-FFF2-40B4-BE49-F238E27FC236}">
                <a16:creationId xmlns:a16="http://schemas.microsoft.com/office/drawing/2014/main" id="{B07C5DA5-C02F-E54C-8032-C716FBFFC6A7}"/>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EADB0674-9F2F-9048-8F8C-240B2AE1FAC2}" type="slidenum">
              <a:rPr kumimoji="0" lang="zh-CN" altLang="en-US" sz="12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华文中宋" charset="0"/>
                <a:cs typeface="+mn-cs"/>
              </a:rPr>
              <a:t>12</a:t>
            </a:fld>
            <a:endParaRPr kumimoji="0" lang="en-US" altLang="zh-CN" sz="1200" b="1" i="0" u="none" strike="noStrike" kern="1200" cap="none" spc="0" normalizeH="0" baseline="0" noProof="0" dirty="0">
              <a:ln>
                <a:noFill/>
              </a:ln>
              <a:solidFill>
                <a:prstClr val="black">
                  <a:tint val="75000"/>
                </a:prstClr>
              </a:solidFill>
              <a:effectLst/>
              <a:uLnTx/>
              <a:uFillTx/>
              <a:latin typeface="Arial" panose="020B0604020202020204" pitchFamily="34" charset="0"/>
              <a:ea typeface="华文中宋" charset="0"/>
              <a:cs typeface="+mn-cs"/>
            </a:endParaRPr>
          </a:p>
        </p:txBody>
      </p:sp>
      <p:sp>
        <p:nvSpPr>
          <p:cNvPr id="5" name="内容占位符 2">
            <a:extLst>
              <a:ext uri="{FF2B5EF4-FFF2-40B4-BE49-F238E27FC236}">
                <a16:creationId xmlns:a16="http://schemas.microsoft.com/office/drawing/2014/main" id="{CC053B66-4BEE-BB45-98B3-3BF1FABF9F50}"/>
              </a:ext>
            </a:extLst>
          </p:cNvPr>
          <p:cNvSpPr>
            <a:spLocks noGrp="1"/>
          </p:cNvSpPr>
          <p:nvPr>
            <p:ph idx="1"/>
          </p:nvPr>
        </p:nvSpPr>
        <p:spPr>
          <a:xfrm>
            <a:off x="838200" y="1340485"/>
            <a:ext cx="10909300" cy="5061585"/>
          </a:xfrm>
        </p:spPr>
        <p:txBody>
          <a:bodyPr>
            <a:normAutofit/>
          </a:bodyPr>
          <a:lstStyle/>
          <a:p>
            <a:r>
              <a:rPr lang="zh-CN" altLang="en-US" sz="3200" dirty="0"/>
              <a:t>相关算法</a:t>
            </a:r>
            <a:endParaRPr lang="en-US" altLang="zh-CN" sz="3200" dirty="0"/>
          </a:p>
          <a:p>
            <a:pPr lvl="1"/>
            <a:r>
              <a:rPr lang="zh-CN" altLang="en-US" sz="2800" dirty="0"/>
              <a:t>广度优先遍历的</a:t>
            </a:r>
            <a:r>
              <a:rPr lang="en-US" altLang="zh-CN" sz="2800" dirty="0"/>
              <a:t>BFS</a:t>
            </a:r>
            <a:r>
              <a:rPr lang="zh-CN" altLang="en-US" sz="2800" dirty="0"/>
              <a:t>算法</a:t>
            </a:r>
            <a:endParaRPr lang="en-US" altLang="zh-CN" sz="2800" dirty="0"/>
          </a:p>
          <a:p>
            <a:pPr lvl="1"/>
            <a:r>
              <a:rPr lang="zh-CN" altLang="en-US" sz="2800" dirty="0"/>
              <a:t>寻找弱分量的</a:t>
            </a:r>
            <a:r>
              <a:rPr lang="en-US" altLang="zh-CN" sz="2800" dirty="0"/>
              <a:t>WCC</a:t>
            </a:r>
            <a:r>
              <a:rPr lang="zh-CN" altLang="en-US" sz="2800" dirty="0"/>
              <a:t>算法</a:t>
            </a:r>
            <a:endParaRPr lang="en-US" altLang="zh-CN" sz="2800" dirty="0"/>
          </a:p>
          <a:p>
            <a:pPr lvl="1"/>
            <a:r>
              <a:rPr lang="zh-CN" altLang="en-US" sz="2800" dirty="0"/>
              <a:t>找到强连通分量的</a:t>
            </a:r>
            <a:r>
              <a:rPr lang="en-US" altLang="zh-CN" sz="2800" dirty="0"/>
              <a:t>SCC</a:t>
            </a:r>
            <a:r>
              <a:rPr lang="zh-CN" altLang="en-US" sz="2800" dirty="0"/>
              <a:t>算法</a:t>
            </a:r>
            <a:endParaRPr lang="en-US" altLang="zh-CN" sz="2800" dirty="0"/>
          </a:p>
        </p:txBody>
      </p:sp>
    </p:spTree>
    <p:extLst>
      <p:ext uri="{BB962C8B-B14F-4D97-AF65-F5344CB8AC3E}">
        <p14:creationId xmlns:p14="http://schemas.microsoft.com/office/powerpoint/2010/main" val="32723688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0"/>
            <a:ext cx="10515600" cy="1021543"/>
          </a:xfrm>
        </p:spPr>
        <p:txBody>
          <a:bodyPr>
            <a:normAutofit/>
          </a:bodyPr>
          <a:lstStyle/>
          <a:p>
            <a:r>
              <a:rPr lang="en-US" altLang="zh-CN" dirty="0"/>
              <a:t>2 . 3 </a:t>
            </a:r>
            <a:r>
              <a:rPr lang="zh-CN" altLang="en-US" dirty="0"/>
              <a:t> 研究结果 </a:t>
            </a:r>
            <a:r>
              <a:rPr lang="en-US" altLang="zh-CN" dirty="0"/>
              <a:t>---</a:t>
            </a:r>
            <a:r>
              <a:rPr lang="zh-CN" altLang="en-US" dirty="0"/>
              <a:t> </a:t>
            </a:r>
            <a:r>
              <a:rPr lang="en" altLang="zh-CN" dirty="0"/>
              <a:t>Degree distributions </a:t>
            </a:r>
            <a:endParaRPr lang="zh-CN" altLang="en-US" dirty="0"/>
          </a:p>
        </p:txBody>
      </p:sp>
      <p:sp>
        <p:nvSpPr>
          <p:cNvPr id="10" name="灯片编号占位符 9">
            <a:extLst>
              <a:ext uri="{FF2B5EF4-FFF2-40B4-BE49-F238E27FC236}">
                <a16:creationId xmlns:a16="http://schemas.microsoft.com/office/drawing/2014/main" id="{B07C5DA5-C02F-E54C-8032-C716FBFFC6A7}"/>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EADB0674-9F2F-9048-8F8C-240B2AE1FAC2}" type="slidenum">
              <a:rPr kumimoji="0" lang="zh-CN" altLang="en-US" sz="12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华文中宋" charset="0"/>
                <a:cs typeface="+mn-cs"/>
              </a:rPr>
              <a:t>13</a:t>
            </a:fld>
            <a:endParaRPr kumimoji="0" lang="en-US" altLang="zh-CN" sz="1200" b="1" i="0" u="none" strike="noStrike" kern="1200" cap="none" spc="0" normalizeH="0" baseline="0" noProof="0" dirty="0">
              <a:ln>
                <a:noFill/>
              </a:ln>
              <a:solidFill>
                <a:prstClr val="black">
                  <a:tint val="75000"/>
                </a:prstClr>
              </a:solidFill>
              <a:effectLst/>
              <a:uLnTx/>
              <a:uFillTx/>
              <a:latin typeface="Arial" panose="020B0604020202020204" pitchFamily="34" charset="0"/>
              <a:ea typeface="华文中宋" charset="0"/>
              <a:cs typeface="+mn-cs"/>
            </a:endParaRPr>
          </a:p>
        </p:txBody>
      </p:sp>
      <p:sp>
        <p:nvSpPr>
          <p:cNvPr id="14" name="内容占位符 2">
            <a:extLst>
              <a:ext uri="{FF2B5EF4-FFF2-40B4-BE49-F238E27FC236}">
                <a16:creationId xmlns:a16="http://schemas.microsoft.com/office/drawing/2014/main" id="{6C97A8EE-9FE9-F04E-9EF6-FED6E7999E3C}"/>
              </a:ext>
            </a:extLst>
          </p:cNvPr>
          <p:cNvSpPr>
            <a:spLocks noGrp="1"/>
          </p:cNvSpPr>
          <p:nvPr>
            <p:ph idx="1"/>
          </p:nvPr>
        </p:nvSpPr>
        <p:spPr>
          <a:xfrm>
            <a:off x="838200" y="1340485"/>
            <a:ext cx="10909300" cy="5061585"/>
          </a:xfrm>
        </p:spPr>
        <p:txBody>
          <a:bodyPr>
            <a:normAutofit/>
          </a:bodyPr>
          <a:lstStyle/>
          <a:p>
            <a:r>
              <a:rPr lang="zh-CN" altLang="en-US" dirty="0"/>
              <a:t>验证：</a:t>
            </a:r>
            <a:r>
              <a:rPr lang="en" altLang="zh-CN" dirty="0"/>
              <a:t>In-degree </a:t>
            </a:r>
            <a:r>
              <a:rPr lang="en-US" altLang="zh-CN" dirty="0"/>
              <a:t>&amp;</a:t>
            </a:r>
            <a:r>
              <a:rPr lang="zh-CN" altLang="en-US" dirty="0"/>
              <a:t> </a:t>
            </a:r>
            <a:r>
              <a:rPr lang="en" altLang="zh-CN" dirty="0"/>
              <a:t>Out-degree </a:t>
            </a:r>
            <a:r>
              <a:rPr lang="zh-CN" altLang="en" dirty="0"/>
              <a:t>满足</a:t>
            </a:r>
            <a:r>
              <a:rPr lang="zh-CN" altLang="en-US" dirty="0"/>
              <a:t>幂律</a:t>
            </a:r>
            <a:endParaRPr lang="en" altLang="zh-CN" dirty="0"/>
          </a:p>
          <a:p>
            <a:endParaRPr lang="en" altLang="zh-CN" dirty="0"/>
          </a:p>
          <a:p>
            <a:endParaRPr lang="en-US" altLang="zh-CN" dirty="0"/>
          </a:p>
          <a:p>
            <a:endParaRPr lang="zh-CN" altLang="en-US" dirty="0"/>
          </a:p>
          <a:p>
            <a:pPr marL="457200" lvl="1" indent="0">
              <a:buNone/>
            </a:pPr>
            <a:endParaRPr lang="zh-CN" altLang="en-US" dirty="0"/>
          </a:p>
        </p:txBody>
      </p:sp>
      <p:pic>
        <p:nvPicPr>
          <p:cNvPr id="3" name="图片 2">
            <a:extLst>
              <a:ext uri="{FF2B5EF4-FFF2-40B4-BE49-F238E27FC236}">
                <a16:creationId xmlns:a16="http://schemas.microsoft.com/office/drawing/2014/main" id="{32F7843D-592F-374E-8895-866845B1CEC3}"/>
              </a:ext>
            </a:extLst>
          </p:cNvPr>
          <p:cNvPicPr>
            <a:picLocks noChangeAspect="1"/>
          </p:cNvPicPr>
          <p:nvPr/>
        </p:nvPicPr>
        <p:blipFill>
          <a:blip r:embed="rId3"/>
          <a:stretch>
            <a:fillRect/>
          </a:stretch>
        </p:blipFill>
        <p:spPr>
          <a:xfrm>
            <a:off x="3548742" y="1779163"/>
            <a:ext cx="5094515" cy="4622907"/>
          </a:xfrm>
          <a:prstGeom prst="rect">
            <a:avLst/>
          </a:prstGeom>
        </p:spPr>
      </p:pic>
    </p:spTree>
    <p:extLst>
      <p:ext uri="{BB962C8B-B14F-4D97-AF65-F5344CB8AC3E}">
        <p14:creationId xmlns:p14="http://schemas.microsoft.com/office/powerpoint/2010/main" val="320178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199" y="0"/>
            <a:ext cx="11662955" cy="1021543"/>
          </a:xfrm>
        </p:spPr>
        <p:txBody>
          <a:bodyPr>
            <a:normAutofit fontScale="90000"/>
          </a:bodyPr>
          <a:lstStyle/>
          <a:p>
            <a:r>
              <a:rPr lang="en-US" altLang="zh-CN" sz="4400" dirty="0"/>
              <a:t>2 . 3 </a:t>
            </a:r>
            <a:r>
              <a:rPr lang="zh-CN" altLang="en-US" sz="4400" dirty="0"/>
              <a:t> 研究结果 </a:t>
            </a:r>
            <a:r>
              <a:rPr lang="en-US" altLang="zh-CN" sz="4400" dirty="0"/>
              <a:t>---</a:t>
            </a:r>
            <a:r>
              <a:rPr lang="zh-CN" altLang="en-US" sz="4400" dirty="0"/>
              <a:t> </a:t>
            </a:r>
            <a:r>
              <a:rPr lang="en" altLang="zh-CN" sz="4400" dirty="0"/>
              <a:t>Undirected connected components</a:t>
            </a:r>
            <a:r>
              <a:rPr lang="en" altLang="zh-CN" dirty="0"/>
              <a:t> </a:t>
            </a:r>
            <a:endParaRPr lang="zh-CN" altLang="en-US" dirty="0"/>
          </a:p>
        </p:txBody>
      </p:sp>
      <p:sp>
        <p:nvSpPr>
          <p:cNvPr id="10" name="灯片编号占位符 9">
            <a:extLst>
              <a:ext uri="{FF2B5EF4-FFF2-40B4-BE49-F238E27FC236}">
                <a16:creationId xmlns:a16="http://schemas.microsoft.com/office/drawing/2014/main" id="{B07C5DA5-C02F-E54C-8032-C716FBFFC6A7}"/>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EADB0674-9F2F-9048-8F8C-240B2AE1FAC2}" type="slidenum">
              <a:rPr kumimoji="0" lang="zh-CN" altLang="en-US" sz="12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华文中宋" charset="0"/>
                <a:cs typeface="+mn-cs"/>
              </a:rPr>
              <a:t>14</a:t>
            </a:fld>
            <a:endParaRPr kumimoji="0" lang="en-US" altLang="zh-CN" sz="1200" b="1" i="0" u="none" strike="noStrike" kern="1200" cap="none" spc="0" normalizeH="0" baseline="0" noProof="0" dirty="0">
              <a:ln>
                <a:noFill/>
              </a:ln>
              <a:solidFill>
                <a:prstClr val="black">
                  <a:tint val="75000"/>
                </a:prstClr>
              </a:solidFill>
              <a:effectLst/>
              <a:uLnTx/>
              <a:uFillTx/>
              <a:latin typeface="Arial" panose="020B0604020202020204" pitchFamily="34" charset="0"/>
              <a:ea typeface="华文中宋" charset="0"/>
              <a:cs typeface="+mn-cs"/>
            </a:endParaRPr>
          </a:p>
        </p:txBody>
      </p:sp>
      <p:sp>
        <p:nvSpPr>
          <p:cNvPr id="14" name="内容占位符 2">
            <a:extLst>
              <a:ext uri="{FF2B5EF4-FFF2-40B4-BE49-F238E27FC236}">
                <a16:creationId xmlns:a16="http://schemas.microsoft.com/office/drawing/2014/main" id="{6C97A8EE-9FE9-F04E-9EF6-FED6E7999E3C}"/>
              </a:ext>
            </a:extLst>
          </p:cNvPr>
          <p:cNvSpPr>
            <a:spLocks noGrp="1"/>
          </p:cNvSpPr>
          <p:nvPr>
            <p:ph idx="1"/>
          </p:nvPr>
        </p:nvSpPr>
        <p:spPr>
          <a:xfrm>
            <a:off x="838200" y="1340485"/>
            <a:ext cx="10909300" cy="5061585"/>
          </a:xfrm>
        </p:spPr>
        <p:txBody>
          <a:bodyPr>
            <a:normAutofit/>
          </a:bodyPr>
          <a:lstStyle/>
          <a:p>
            <a:r>
              <a:rPr lang="zh-CN" altLang="en-US" dirty="0"/>
              <a:t>将</a:t>
            </a:r>
            <a:r>
              <a:rPr lang="en-US" altLang="zh-CN" dirty="0"/>
              <a:t>Web</a:t>
            </a:r>
            <a:r>
              <a:rPr lang="zh-CN" altLang="en-US" dirty="0"/>
              <a:t>图视为无向图，找</a:t>
            </a:r>
            <a:r>
              <a:rPr lang="en" altLang="zh-CN" dirty="0"/>
              <a:t>Undirected components</a:t>
            </a:r>
            <a:r>
              <a:rPr lang="zh-CN" altLang="en-US" dirty="0"/>
              <a:t>大小</a:t>
            </a:r>
            <a:endParaRPr lang="en" altLang="zh-CN" dirty="0"/>
          </a:p>
          <a:p>
            <a:endParaRPr lang="en-US" altLang="zh-CN" dirty="0"/>
          </a:p>
          <a:p>
            <a:endParaRPr lang="zh-CN" altLang="en-US" dirty="0"/>
          </a:p>
          <a:p>
            <a:pPr marL="457200" lvl="1" indent="0">
              <a:buNone/>
            </a:pPr>
            <a:endParaRPr lang="zh-CN" altLang="en-US" dirty="0"/>
          </a:p>
        </p:txBody>
      </p:sp>
      <p:pic>
        <p:nvPicPr>
          <p:cNvPr id="11" name="图片 10">
            <a:extLst>
              <a:ext uri="{FF2B5EF4-FFF2-40B4-BE49-F238E27FC236}">
                <a16:creationId xmlns:a16="http://schemas.microsoft.com/office/drawing/2014/main" id="{F9A9E14F-8848-AF40-9440-5F189C261169}"/>
              </a:ext>
            </a:extLst>
          </p:cNvPr>
          <p:cNvPicPr>
            <a:picLocks noChangeAspect="1"/>
          </p:cNvPicPr>
          <p:nvPr/>
        </p:nvPicPr>
        <p:blipFill rotWithShape="1">
          <a:blip r:embed="rId3"/>
          <a:srcRect r="50000"/>
          <a:stretch/>
        </p:blipFill>
        <p:spPr>
          <a:xfrm>
            <a:off x="3581400" y="1864916"/>
            <a:ext cx="4818017" cy="4399301"/>
          </a:xfrm>
          <a:prstGeom prst="rect">
            <a:avLst/>
          </a:prstGeom>
        </p:spPr>
      </p:pic>
    </p:spTree>
    <p:extLst>
      <p:ext uri="{BB962C8B-B14F-4D97-AF65-F5344CB8AC3E}">
        <p14:creationId xmlns:p14="http://schemas.microsoft.com/office/powerpoint/2010/main" val="4256694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199" y="0"/>
            <a:ext cx="11127377" cy="1021543"/>
          </a:xfrm>
        </p:spPr>
        <p:txBody>
          <a:bodyPr>
            <a:normAutofit fontScale="90000"/>
          </a:bodyPr>
          <a:lstStyle/>
          <a:p>
            <a:r>
              <a:rPr lang="en-US" altLang="zh-CN" sz="4400" dirty="0"/>
              <a:t>2 . 3</a:t>
            </a:r>
            <a:r>
              <a:rPr lang="zh-CN" altLang="en-US" sz="4400" dirty="0"/>
              <a:t> </a:t>
            </a:r>
            <a:r>
              <a:rPr lang="en-US" altLang="zh-CN" sz="4400" dirty="0"/>
              <a:t> </a:t>
            </a:r>
            <a:r>
              <a:rPr lang="zh-CN" altLang="en-US" sz="4400" dirty="0"/>
              <a:t>研究结果 </a:t>
            </a:r>
            <a:r>
              <a:rPr lang="en-US" altLang="zh-CN" sz="4400" dirty="0"/>
              <a:t>---</a:t>
            </a:r>
            <a:r>
              <a:rPr lang="zh-CN" altLang="en-US" sz="4400" dirty="0"/>
              <a:t> </a:t>
            </a:r>
            <a:r>
              <a:rPr lang="en" altLang="zh-CN" sz="4400" dirty="0"/>
              <a:t>Strongly connected components</a:t>
            </a:r>
            <a:r>
              <a:rPr lang="en" altLang="zh-CN" dirty="0"/>
              <a:t> </a:t>
            </a:r>
            <a:endParaRPr lang="zh-CN" altLang="en-US" dirty="0"/>
          </a:p>
        </p:txBody>
      </p:sp>
      <p:sp>
        <p:nvSpPr>
          <p:cNvPr id="10" name="灯片编号占位符 9">
            <a:extLst>
              <a:ext uri="{FF2B5EF4-FFF2-40B4-BE49-F238E27FC236}">
                <a16:creationId xmlns:a16="http://schemas.microsoft.com/office/drawing/2014/main" id="{B07C5DA5-C02F-E54C-8032-C716FBFFC6A7}"/>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EADB0674-9F2F-9048-8F8C-240B2AE1FAC2}" type="slidenum">
              <a:rPr kumimoji="0" lang="zh-CN" altLang="en-US" sz="12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华文中宋" charset="0"/>
                <a:cs typeface="+mn-cs"/>
              </a:rPr>
              <a:t>15</a:t>
            </a:fld>
            <a:endParaRPr kumimoji="0" lang="en-US" altLang="zh-CN" sz="1200" b="1" i="0" u="none" strike="noStrike" kern="1200" cap="none" spc="0" normalizeH="0" baseline="0" noProof="0" dirty="0">
              <a:ln>
                <a:noFill/>
              </a:ln>
              <a:solidFill>
                <a:prstClr val="black">
                  <a:tint val="75000"/>
                </a:prstClr>
              </a:solidFill>
              <a:effectLst/>
              <a:uLnTx/>
              <a:uFillTx/>
              <a:latin typeface="Arial" panose="020B0604020202020204" pitchFamily="34" charset="0"/>
              <a:ea typeface="华文中宋" charset="0"/>
              <a:cs typeface="+mn-cs"/>
            </a:endParaRPr>
          </a:p>
        </p:txBody>
      </p:sp>
      <p:sp>
        <p:nvSpPr>
          <p:cNvPr id="14" name="内容占位符 2">
            <a:extLst>
              <a:ext uri="{FF2B5EF4-FFF2-40B4-BE49-F238E27FC236}">
                <a16:creationId xmlns:a16="http://schemas.microsoft.com/office/drawing/2014/main" id="{6C97A8EE-9FE9-F04E-9EF6-FED6E7999E3C}"/>
              </a:ext>
            </a:extLst>
          </p:cNvPr>
          <p:cNvSpPr>
            <a:spLocks noGrp="1"/>
          </p:cNvSpPr>
          <p:nvPr>
            <p:ph idx="1"/>
          </p:nvPr>
        </p:nvSpPr>
        <p:spPr>
          <a:xfrm>
            <a:off x="838200" y="1340485"/>
            <a:ext cx="10909300" cy="5061585"/>
          </a:xfrm>
        </p:spPr>
        <p:txBody>
          <a:bodyPr>
            <a:normAutofit/>
          </a:bodyPr>
          <a:lstStyle/>
          <a:p>
            <a:r>
              <a:rPr lang="en-US" altLang="zh-CN" dirty="0"/>
              <a:t>SCC</a:t>
            </a:r>
            <a:r>
              <a:rPr lang="zh-CN" altLang="en-US" dirty="0"/>
              <a:t>分布也满足幂律</a:t>
            </a:r>
            <a:endParaRPr lang="en" altLang="zh-CN" dirty="0"/>
          </a:p>
          <a:p>
            <a:endParaRPr lang="en-US" altLang="zh-CN" dirty="0"/>
          </a:p>
          <a:p>
            <a:endParaRPr lang="zh-CN" altLang="en-US" dirty="0"/>
          </a:p>
          <a:p>
            <a:pPr marL="457200" lvl="1" indent="0">
              <a:buNone/>
            </a:pPr>
            <a:endParaRPr lang="zh-CN" altLang="en-US" dirty="0"/>
          </a:p>
        </p:txBody>
      </p:sp>
      <p:pic>
        <p:nvPicPr>
          <p:cNvPr id="4" name="图片 3">
            <a:extLst>
              <a:ext uri="{FF2B5EF4-FFF2-40B4-BE49-F238E27FC236}">
                <a16:creationId xmlns:a16="http://schemas.microsoft.com/office/drawing/2014/main" id="{D68C8E6D-8D07-8749-9445-A296DD4CFAAB}"/>
              </a:ext>
            </a:extLst>
          </p:cNvPr>
          <p:cNvPicPr>
            <a:picLocks noChangeAspect="1"/>
          </p:cNvPicPr>
          <p:nvPr/>
        </p:nvPicPr>
        <p:blipFill>
          <a:blip r:embed="rId3"/>
          <a:stretch>
            <a:fillRect/>
          </a:stretch>
        </p:blipFill>
        <p:spPr>
          <a:xfrm>
            <a:off x="3368318" y="2056402"/>
            <a:ext cx="4910993" cy="4299948"/>
          </a:xfrm>
          <a:prstGeom prst="rect">
            <a:avLst/>
          </a:prstGeom>
        </p:spPr>
      </p:pic>
    </p:spTree>
    <p:extLst>
      <p:ext uri="{BB962C8B-B14F-4D97-AF65-F5344CB8AC3E}">
        <p14:creationId xmlns:p14="http://schemas.microsoft.com/office/powerpoint/2010/main" val="2420356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0"/>
            <a:ext cx="10515600" cy="1021543"/>
          </a:xfrm>
        </p:spPr>
        <p:txBody>
          <a:bodyPr>
            <a:normAutofit/>
          </a:bodyPr>
          <a:lstStyle/>
          <a:p>
            <a:r>
              <a:rPr lang="en-US" altLang="zh-CN" dirty="0"/>
              <a:t>2 . 3 </a:t>
            </a:r>
            <a:r>
              <a:rPr lang="zh-CN" altLang="en-US" dirty="0"/>
              <a:t> 研究结果 </a:t>
            </a:r>
            <a:r>
              <a:rPr lang="en-US" altLang="zh-CN" dirty="0"/>
              <a:t>---</a:t>
            </a:r>
            <a:r>
              <a:rPr lang="zh-CN" altLang="en-US" dirty="0"/>
              <a:t> </a:t>
            </a:r>
            <a:r>
              <a:rPr lang="en" altLang="zh-CN" dirty="0"/>
              <a:t>Random-start BFS</a:t>
            </a:r>
            <a:endParaRPr lang="zh-CN" altLang="en-US" dirty="0"/>
          </a:p>
        </p:txBody>
      </p:sp>
      <p:sp>
        <p:nvSpPr>
          <p:cNvPr id="10" name="灯片编号占位符 9">
            <a:extLst>
              <a:ext uri="{FF2B5EF4-FFF2-40B4-BE49-F238E27FC236}">
                <a16:creationId xmlns:a16="http://schemas.microsoft.com/office/drawing/2014/main" id="{B07C5DA5-C02F-E54C-8032-C716FBFFC6A7}"/>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EADB0674-9F2F-9048-8F8C-240B2AE1FAC2}" type="slidenum">
              <a:rPr kumimoji="0" lang="zh-CN" altLang="en-US" sz="12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华文中宋" charset="0"/>
                <a:cs typeface="+mn-cs"/>
              </a:rPr>
              <a:t>16</a:t>
            </a:fld>
            <a:endParaRPr kumimoji="0" lang="en-US" altLang="zh-CN" sz="1200" b="1" i="0" u="none" strike="noStrike" kern="1200" cap="none" spc="0" normalizeH="0" baseline="0" noProof="0" dirty="0">
              <a:ln>
                <a:noFill/>
              </a:ln>
              <a:solidFill>
                <a:prstClr val="black">
                  <a:tint val="75000"/>
                </a:prstClr>
              </a:solidFill>
              <a:effectLst/>
              <a:uLnTx/>
              <a:uFillTx/>
              <a:latin typeface="Arial" panose="020B0604020202020204" pitchFamily="34" charset="0"/>
              <a:ea typeface="华文中宋" charset="0"/>
              <a:cs typeface="+mn-cs"/>
            </a:endParaRPr>
          </a:p>
        </p:txBody>
      </p:sp>
      <p:sp>
        <p:nvSpPr>
          <p:cNvPr id="14" name="内容占位符 2">
            <a:extLst>
              <a:ext uri="{FF2B5EF4-FFF2-40B4-BE49-F238E27FC236}">
                <a16:creationId xmlns:a16="http://schemas.microsoft.com/office/drawing/2014/main" id="{6C97A8EE-9FE9-F04E-9EF6-FED6E7999E3C}"/>
              </a:ext>
            </a:extLst>
          </p:cNvPr>
          <p:cNvSpPr>
            <a:spLocks noGrp="1"/>
          </p:cNvSpPr>
          <p:nvPr>
            <p:ph idx="1"/>
          </p:nvPr>
        </p:nvSpPr>
        <p:spPr>
          <a:xfrm>
            <a:off x="838200" y="1340485"/>
            <a:ext cx="10909300" cy="5061585"/>
          </a:xfrm>
        </p:spPr>
        <p:txBody>
          <a:bodyPr>
            <a:normAutofit/>
          </a:bodyPr>
          <a:lstStyle/>
          <a:p>
            <a:r>
              <a:rPr lang="en-US" altLang="zh-CN" dirty="0"/>
              <a:t>BFS</a:t>
            </a:r>
            <a:r>
              <a:rPr lang="zh-CN" altLang="en-US" dirty="0"/>
              <a:t>所覆盖节点的分布</a:t>
            </a:r>
            <a:endParaRPr lang="en-US" altLang="zh-CN" dirty="0"/>
          </a:p>
          <a:p>
            <a:endParaRPr lang="en-US" altLang="zh-CN" dirty="0"/>
          </a:p>
          <a:p>
            <a:endParaRPr lang="en-US" altLang="zh-CN" dirty="0"/>
          </a:p>
          <a:p>
            <a:endParaRPr lang="en-US" altLang="zh-CN" dirty="0"/>
          </a:p>
          <a:p>
            <a:endParaRPr lang="en-US" altLang="zh-CN" dirty="0"/>
          </a:p>
          <a:p>
            <a:endParaRPr lang="en-US" altLang="zh-CN" dirty="0"/>
          </a:p>
          <a:p>
            <a:pPr marL="0" indent="0">
              <a:buNone/>
            </a:pPr>
            <a:endParaRPr lang="en" altLang="zh-CN" dirty="0"/>
          </a:p>
          <a:p>
            <a:endParaRPr lang="en-US" altLang="zh-CN" dirty="0"/>
          </a:p>
          <a:p>
            <a:endParaRPr lang="zh-CN" altLang="en-US" dirty="0"/>
          </a:p>
          <a:p>
            <a:pPr marL="457200" lvl="1" indent="0">
              <a:buNone/>
            </a:pPr>
            <a:endParaRPr lang="zh-CN" altLang="en-US" dirty="0"/>
          </a:p>
        </p:txBody>
      </p:sp>
      <p:pic>
        <p:nvPicPr>
          <p:cNvPr id="3" name="图片 2">
            <a:extLst>
              <a:ext uri="{FF2B5EF4-FFF2-40B4-BE49-F238E27FC236}">
                <a16:creationId xmlns:a16="http://schemas.microsoft.com/office/drawing/2014/main" id="{6FAD7A87-6A96-C143-9644-8847C5C4B90E}"/>
              </a:ext>
            </a:extLst>
          </p:cNvPr>
          <p:cNvPicPr>
            <a:picLocks noChangeAspect="1"/>
          </p:cNvPicPr>
          <p:nvPr/>
        </p:nvPicPr>
        <p:blipFill>
          <a:blip r:embed="rId3"/>
          <a:stretch>
            <a:fillRect/>
          </a:stretch>
        </p:blipFill>
        <p:spPr>
          <a:xfrm>
            <a:off x="634570" y="2360635"/>
            <a:ext cx="3492587" cy="2792274"/>
          </a:xfrm>
          <a:prstGeom prst="rect">
            <a:avLst/>
          </a:prstGeom>
        </p:spPr>
      </p:pic>
      <p:pic>
        <p:nvPicPr>
          <p:cNvPr id="5" name="图片 4">
            <a:extLst>
              <a:ext uri="{FF2B5EF4-FFF2-40B4-BE49-F238E27FC236}">
                <a16:creationId xmlns:a16="http://schemas.microsoft.com/office/drawing/2014/main" id="{11B74D0F-EE1A-4C46-82CF-B568DD859A13}"/>
              </a:ext>
            </a:extLst>
          </p:cNvPr>
          <p:cNvPicPr>
            <a:picLocks noChangeAspect="1"/>
          </p:cNvPicPr>
          <p:nvPr/>
        </p:nvPicPr>
        <p:blipFill>
          <a:blip r:embed="rId4"/>
          <a:stretch>
            <a:fillRect/>
          </a:stretch>
        </p:blipFill>
        <p:spPr>
          <a:xfrm>
            <a:off x="4265472" y="2314981"/>
            <a:ext cx="3563077" cy="2837928"/>
          </a:xfrm>
          <a:prstGeom prst="rect">
            <a:avLst/>
          </a:prstGeom>
        </p:spPr>
      </p:pic>
      <p:pic>
        <p:nvPicPr>
          <p:cNvPr id="6" name="图片 5">
            <a:extLst>
              <a:ext uri="{FF2B5EF4-FFF2-40B4-BE49-F238E27FC236}">
                <a16:creationId xmlns:a16="http://schemas.microsoft.com/office/drawing/2014/main" id="{F8D3B3A4-3807-9F45-8EC0-F5A8A4F961B9}"/>
              </a:ext>
            </a:extLst>
          </p:cNvPr>
          <p:cNvPicPr>
            <a:picLocks noChangeAspect="1"/>
          </p:cNvPicPr>
          <p:nvPr/>
        </p:nvPicPr>
        <p:blipFill>
          <a:blip r:embed="rId5"/>
          <a:stretch>
            <a:fillRect/>
          </a:stretch>
        </p:blipFill>
        <p:spPr>
          <a:xfrm>
            <a:off x="7893864" y="2432415"/>
            <a:ext cx="3470271" cy="2792274"/>
          </a:xfrm>
          <a:prstGeom prst="rect">
            <a:avLst/>
          </a:prstGeom>
        </p:spPr>
      </p:pic>
      <p:pic>
        <p:nvPicPr>
          <p:cNvPr id="7" name="图片 6">
            <a:extLst>
              <a:ext uri="{FF2B5EF4-FFF2-40B4-BE49-F238E27FC236}">
                <a16:creationId xmlns:a16="http://schemas.microsoft.com/office/drawing/2014/main" id="{32674924-1895-B343-93CF-A939C087001A}"/>
              </a:ext>
            </a:extLst>
          </p:cNvPr>
          <p:cNvPicPr>
            <a:picLocks noChangeAspect="1"/>
          </p:cNvPicPr>
          <p:nvPr/>
        </p:nvPicPr>
        <p:blipFill>
          <a:blip r:embed="rId6"/>
          <a:stretch>
            <a:fillRect/>
          </a:stretch>
        </p:blipFill>
        <p:spPr>
          <a:xfrm>
            <a:off x="4771992" y="5192637"/>
            <a:ext cx="3020057" cy="1004242"/>
          </a:xfrm>
          <a:prstGeom prst="rect">
            <a:avLst/>
          </a:prstGeom>
        </p:spPr>
      </p:pic>
    </p:spTree>
    <p:extLst>
      <p:ext uri="{BB962C8B-B14F-4D97-AF65-F5344CB8AC3E}">
        <p14:creationId xmlns:p14="http://schemas.microsoft.com/office/powerpoint/2010/main" val="1586645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0"/>
            <a:ext cx="10515600" cy="1021543"/>
          </a:xfrm>
        </p:spPr>
        <p:txBody>
          <a:bodyPr>
            <a:normAutofit/>
          </a:bodyPr>
          <a:lstStyle/>
          <a:p>
            <a:r>
              <a:rPr lang="en-US" altLang="zh-CN" dirty="0"/>
              <a:t>2 . 3 </a:t>
            </a:r>
            <a:r>
              <a:rPr lang="zh-CN" altLang="en-US" dirty="0"/>
              <a:t> 研究结果 </a:t>
            </a:r>
            <a:r>
              <a:rPr lang="en-US" altLang="zh-CN" dirty="0"/>
              <a:t>---</a:t>
            </a:r>
            <a:r>
              <a:rPr lang="zh-CN" altLang="en-US" dirty="0"/>
              <a:t> </a:t>
            </a:r>
            <a:r>
              <a:rPr lang="zh-CN" altLang="en" dirty="0"/>
              <a:t>领结</a:t>
            </a:r>
            <a:r>
              <a:rPr lang="zh-CN" altLang="en-US" dirty="0"/>
              <a:t>结构</a:t>
            </a:r>
          </a:p>
        </p:txBody>
      </p:sp>
      <p:sp>
        <p:nvSpPr>
          <p:cNvPr id="10" name="灯片编号占位符 9">
            <a:extLst>
              <a:ext uri="{FF2B5EF4-FFF2-40B4-BE49-F238E27FC236}">
                <a16:creationId xmlns:a16="http://schemas.microsoft.com/office/drawing/2014/main" id="{B07C5DA5-C02F-E54C-8032-C716FBFFC6A7}"/>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EADB0674-9F2F-9048-8F8C-240B2AE1FAC2}" type="slidenum">
              <a:rPr kumimoji="0" lang="zh-CN" altLang="en-US" sz="12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华文中宋" charset="0"/>
                <a:cs typeface="+mn-cs"/>
              </a:rPr>
              <a:t>17</a:t>
            </a:fld>
            <a:endParaRPr kumimoji="0" lang="en-US" altLang="zh-CN" sz="1200" b="1" i="0" u="none" strike="noStrike" kern="1200" cap="none" spc="0" normalizeH="0" baseline="0" noProof="0" dirty="0">
              <a:ln>
                <a:noFill/>
              </a:ln>
              <a:solidFill>
                <a:prstClr val="black">
                  <a:tint val="75000"/>
                </a:prstClr>
              </a:solidFill>
              <a:effectLst/>
              <a:uLnTx/>
              <a:uFillTx/>
              <a:latin typeface="Arial" panose="020B0604020202020204" pitchFamily="34" charset="0"/>
              <a:ea typeface="华文中宋" charset="0"/>
              <a:cs typeface="+mn-cs"/>
            </a:endParaRPr>
          </a:p>
        </p:txBody>
      </p:sp>
      <p:sp>
        <p:nvSpPr>
          <p:cNvPr id="14" name="内容占位符 2">
            <a:extLst>
              <a:ext uri="{FF2B5EF4-FFF2-40B4-BE49-F238E27FC236}">
                <a16:creationId xmlns:a16="http://schemas.microsoft.com/office/drawing/2014/main" id="{6C97A8EE-9FE9-F04E-9EF6-FED6E7999E3C}"/>
              </a:ext>
            </a:extLst>
          </p:cNvPr>
          <p:cNvSpPr>
            <a:spLocks noGrp="1"/>
          </p:cNvSpPr>
          <p:nvPr>
            <p:ph idx="1"/>
          </p:nvPr>
        </p:nvSpPr>
        <p:spPr>
          <a:xfrm>
            <a:off x="838200" y="1340485"/>
            <a:ext cx="10909300" cy="5061585"/>
          </a:xfrm>
        </p:spPr>
        <p:txBody>
          <a:bodyPr>
            <a:normAutofit/>
          </a:bodyPr>
          <a:lstStyle/>
          <a:p>
            <a:r>
              <a:rPr lang="en-US" altLang="zh-CN" dirty="0"/>
              <a:t>Web</a:t>
            </a:r>
            <a:r>
              <a:rPr lang="zh-CN" altLang="en-US" dirty="0"/>
              <a:t> 领结结构</a:t>
            </a:r>
            <a:endParaRPr lang="en-US" altLang="zh-CN" dirty="0"/>
          </a:p>
          <a:p>
            <a:endParaRPr lang="zh-CN" altLang="en-US" dirty="0"/>
          </a:p>
          <a:p>
            <a:pPr marL="457200" lvl="1" indent="0">
              <a:buNone/>
            </a:pPr>
            <a:endParaRPr lang="zh-CN" altLang="en-US" dirty="0"/>
          </a:p>
        </p:txBody>
      </p:sp>
      <p:pic>
        <p:nvPicPr>
          <p:cNvPr id="3" name="图片 2">
            <a:extLst>
              <a:ext uri="{FF2B5EF4-FFF2-40B4-BE49-F238E27FC236}">
                <a16:creationId xmlns:a16="http://schemas.microsoft.com/office/drawing/2014/main" id="{F0F72132-73F5-574E-8FC2-4C74F5D7331D}"/>
              </a:ext>
            </a:extLst>
          </p:cNvPr>
          <p:cNvPicPr>
            <a:picLocks noChangeAspect="1"/>
          </p:cNvPicPr>
          <p:nvPr/>
        </p:nvPicPr>
        <p:blipFill>
          <a:blip r:embed="rId3"/>
          <a:stretch>
            <a:fillRect/>
          </a:stretch>
        </p:blipFill>
        <p:spPr>
          <a:xfrm>
            <a:off x="3009928" y="1942296"/>
            <a:ext cx="6172144" cy="4254370"/>
          </a:xfrm>
          <a:prstGeom prst="rect">
            <a:avLst/>
          </a:prstGeom>
        </p:spPr>
      </p:pic>
    </p:spTree>
    <p:extLst>
      <p:ext uri="{BB962C8B-B14F-4D97-AF65-F5344CB8AC3E}">
        <p14:creationId xmlns:p14="http://schemas.microsoft.com/office/powerpoint/2010/main" val="1115823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0"/>
            <a:ext cx="10515600" cy="1021543"/>
          </a:xfrm>
        </p:spPr>
        <p:txBody>
          <a:bodyPr>
            <a:normAutofit/>
          </a:bodyPr>
          <a:lstStyle/>
          <a:p>
            <a:r>
              <a:rPr lang="en-US" altLang="zh-CN" dirty="0"/>
              <a:t>2 . 4</a:t>
            </a:r>
            <a:r>
              <a:rPr lang="zh-CN" altLang="en-US" dirty="0"/>
              <a:t> </a:t>
            </a:r>
            <a:r>
              <a:rPr lang="en-US" altLang="zh-CN" dirty="0"/>
              <a:t> </a:t>
            </a:r>
            <a:r>
              <a:rPr lang="zh-CN" altLang="en-US" dirty="0"/>
              <a:t>研究总结 </a:t>
            </a:r>
            <a:r>
              <a:rPr lang="en-US" altLang="zh-CN" dirty="0"/>
              <a:t>---</a:t>
            </a:r>
            <a:r>
              <a:rPr lang="zh-CN" altLang="en-US" dirty="0"/>
              <a:t> </a:t>
            </a:r>
            <a:r>
              <a:rPr lang="zh-CN" altLang="en" dirty="0"/>
              <a:t>未来工作</a:t>
            </a:r>
            <a:endParaRPr lang="zh-CN" altLang="en-US" dirty="0"/>
          </a:p>
        </p:txBody>
      </p:sp>
      <p:sp>
        <p:nvSpPr>
          <p:cNvPr id="10" name="灯片编号占位符 9">
            <a:extLst>
              <a:ext uri="{FF2B5EF4-FFF2-40B4-BE49-F238E27FC236}">
                <a16:creationId xmlns:a16="http://schemas.microsoft.com/office/drawing/2014/main" id="{B07C5DA5-C02F-E54C-8032-C716FBFFC6A7}"/>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EADB0674-9F2F-9048-8F8C-240B2AE1FAC2}" type="slidenum">
              <a:rPr kumimoji="0" lang="zh-CN" altLang="en-US" sz="12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华文中宋" charset="0"/>
                <a:cs typeface="+mn-cs"/>
              </a:rPr>
              <a:t>18</a:t>
            </a:fld>
            <a:endParaRPr kumimoji="0" lang="en-US" altLang="zh-CN" sz="1200" b="1" i="0" u="none" strike="noStrike" kern="1200" cap="none" spc="0" normalizeH="0" baseline="0" noProof="0" dirty="0">
              <a:ln>
                <a:noFill/>
              </a:ln>
              <a:solidFill>
                <a:prstClr val="black">
                  <a:tint val="75000"/>
                </a:prstClr>
              </a:solidFill>
              <a:effectLst/>
              <a:uLnTx/>
              <a:uFillTx/>
              <a:latin typeface="Arial" panose="020B0604020202020204" pitchFamily="34" charset="0"/>
              <a:ea typeface="华文中宋" charset="0"/>
              <a:cs typeface="+mn-cs"/>
            </a:endParaRPr>
          </a:p>
        </p:txBody>
      </p:sp>
      <p:sp>
        <p:nvSpPr>
          <p:cNvPr id="14" name="内容占位符 2">
            <a:extLst>
              <a:ext uri="{FF2B5EF4-FFF2-40B4-BE49-F238E27FC236}">
                <a16:creationId xmlns:a16="http://schemas.microsoft.com/office/drawing/2014/main" id="{6C97A8EE-9FE9-F04E-9EF6-FED6E7999E3C}"/>
              </a:ext>
            </a:extLst>
          </p:cNvPr>
          <p:cNvSpPr>
            <a:spLocks noGrp="1"/>
          </p:cNvSpPr>
          <p:nvPr>
            <p:ph idx="1"/>
          </p:nvPr>
        </p:nvSpPr>
        <p:spPr>
          <a:xfrm>
            <a:off x="838200" y="1340485"/>
            <a:ext cx="10909300" cy="5061585"/>
          </a:xfrm>
        </p:spPr>
        <p:txBody>
          <a:bodyPr>
            <a:normAutofit/>
          </a:bodyPr>
          <a:lstStyle/>
          <a:p>
            <a:r>
              <a:rPr lang="zh-CN" altLang="en" sz="3200" dirty="0"/>
              <a:t>未来</a:t>
            </a:r>
            <a:r>
              <a:rPr lang="zh-CN" altLang="en-US" sz="3200" dirty="0"/>
              <a:t>工作</a:t>
            </a:r>
            <a:endParaRPr lang="en" altLang="zh-CN" sz="3200" dirty="0"/>
          </a:p>
          <a:p>
            <a:pPr lvl="1"/>
            <a:r>
              <a:rPr lang="en" altLang="zh-CN" sz="2800" dirty="0"/>
              <a:t>SCC, IN, OUT, and the TENDRILS</a:t>
            </a:r>
          </a:p>
          <a:p>
            <a:pPr lvl="1"/>
            <a:r>
              <a:rPr lang="zh-CN" altLang="en-US" sz="2800" dirty="0"/>
              <a:t>是否可以拓展至其他类似问题</a:t>
            </a:r>
            <a:endParaRPr lang="en-US" altLang="zh-CN" sz="2800" dirty="0"/>
          </a:p>
          <a:p>
            <a:pPr lvl="1"/>
            <a:r>
              <a:rPr lang="zh-CN" altLang="en" sz="2800" dirty="0"/>
              <a:t>除</a:t>
            </a:r>
            <a:r>
              <a:rPr lang="zh-CN" altLang="en-US" sz="2800" dirty="0"/>
              <a:t>强、弱连接外，有其他适合</a:t>
            </a:r>
            <a:r>
              <a:rPr lang="en-US" altLang="zh-CN" sz="2800" dirty="0"/>
              <a:t>Web</a:t>
            </a:r>
            <a:r>
              <a:rPr lang="zh-CN" altLang="en-US" sz="2800" dirty="0"/>
              <a:t>的概念？</a:t>
            </a:r>
            <a:endParaRPr lang="en" altLang="zh-CN" sz="2800" dirty="0"/>
          </a:p>
          <a:p>
            <a:endParaRPr lang="en-US" altLang="zh-CN" dirty="0"/>
          </a:p>
          <a:p>
            <a:endParaRPr lang="zh-CN" altLang="en-US" dirty="0"/>
          </a:p>
          <a:p>
            <a:pPr marL="457200" lvl="1" indent="0">
              <a:buNone/>
            </a:pPr>
            <a:endParaRPr lang="zh-CN" altLang="en-US" dirty="0"/>
          </a:p>
        </p:txBody>
      </p:sp>
    </p:spTree>
    <p:extLst>
      <p:ext uri="{BB962C8B-B14F-4D97-AF65-F5344CB8AC3E}">
        <p14:creationId xmlns:p14="http://schemas.microsoft.com/office/powerpoint/2010/main" val="30825473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50000"/>
          </a:blip>
          <a:stretch>
            <a:fillRect/>
          </a:stretch>
        </a:blipFill>
        <a:effectLst/>
      </p:bgPr>
    </p:bg>
    <p:spTree>
      <p:nvGrpSpPr>
        <p:cNvPr id="1" name=""/>
        <p:cNvGrpSpPr/>
        <p:nvPr/>
      </p:nvGrpSpPr>
      <p:grpSpPr>
        <a:xfrm>
          <a:off x="0" y="0"/>
          <a:ext cx="0" cy="0"/>
          <a:chOff x="0" y="0"/>
          <a:chExt cx="0" cy="0"/>
        </a:xfrm>
      </p:grpSpPr>
      <p:sp>
        <p:nvSpPr>
          <p:cNvPr id="10242" name="Freeform 5"/>
          <p:cNvSpPr/>
          <p:nvPr/>
        </p:nvSpPr>
        <p:spPr bwMode="auto">
          <a:xfrm>
            <a:off x="771225" y="1754842"/>
            <a:ext cx="2935728" cy="487172"/>
          </a:xfrm>
          <a:custGeom>
            <a:avLst/>
            <a:gdLst>
              <a:gd name="T0" fmla="*/ 275 w 3851"/>
              <a:gd name="T1" fmla="*/ 0 h 633"/>
              <a:gd name="T2" fmla="*/ 3575 w 3851"/>
              <a:gd name="T3" fmla="*/ 0 h 633"/>
              <a:gd name="T4" fmla="*/ 3851 w 3851"/>
              <a:gd name="T5" fmla="*/ 633 h 633"/>
              <a:gd name="T6" fmla="*/ 0 w 3851"/>
              <a:gd name="T7" fmla="*/ 633 h 633"/>
              <a:gd name="T8" fmla="*/ 275 w 3851"/>
              <a:gd name="T9" fmla="*/ 0 h 633"/>
            </a:gdLst>
            <a:ahLst/>
            <a:cxnLst>
              <a:cxn ang="0">
                <a:pos x="T0" y="T1"/>
              </a:cxn>
              <a:cxn ang="0">
                <a:pos x="T2" y="T3"/>
              </a:cxn>
              <a:cxn ang="0">
                <a:pos x="T4" y="T5"/>
              </a:cxn>
              <a:cxn ang="0">
                <a:pos x="T6" y="T7"/>
              </a:cxn>
              <a:cxn ang="0">
                <a:pos x="T8" y="T9"/>
              </a:cxn>
            </a:cxnLst>
            <a:rect l="0" t="0" r="r" b="b"/>
            <a:pathLst>
              <a:path w="3851" h="633">
                <a:moveTo>
                  <a:pt x="275" y="0"/>
                </a:moveTo>
                <a:lnTo>
                  <a:pt x="3575" y="0"/>
                </a:lnTo>
                <a:lnTo>
                  <a:pt x="3851" y="633"/>
                </a:lnTo>
                <a:lnTo>
                  <a:pt x="0" y="633"/>
                </a:lnTo>
                <a:lnTo>
                  <a:pt x="275" y="0"/>
                </a:lnTo>
                <a:close/>
              </a:path>
            </a:pathLst>
          </a:custGeom>
          <a:solidFill>
            <a:schemeClr val="tx1">
              <a:lumMod val="75000"/>
              <a:lumOff val="25000"/>
            </a:schemeClr>
          </a:solidFill>
          <a:ln>
            <a:noFill/>
          </a:ln>
        </p:spPr>
        <p:txBody>
          <a:bodyPr/>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D7004"/>
              </a:solidFill>
              <a:effectLst/>
              <a:uLnTx/>
              <a:uFillTx/>
              <a:latin typeface="Arial" panose="020B0604020202020204" pitchFamily="34" charset="0"/>
              <a:ea typeface="宋体" panose="02010600030101010101" pitchFamily="2" charset="-122"/>
              <a:cs typeface="+mn-cs"/>
            </a:endParaRPr>
          </a:p>
        </p:txBody>
      </p:sp>
      <p:sp>
        <p:nvSpPr>
          <p:cNvPr id="10243" name="Rectangle 6"/>
          <p:cNvSpPr>
            <a:spLocks noChangeArrowheads="1"/>
          </p:cNvSpPr>
          <p:nvPr/>
        </p:nvSpPr>
        <p:spPr bwMode="auto">
          <a:xfrm>
            <a:off x="1" y="2245189"/>
            <a:ext cx="12192000" cy="2196242"/>
          </a:xfrm>
          <a:prstGeom prst="rect">
            <a:avLst/>
          </a:prstGeom>
          <a:gradFill flip="none" rotWithShape="1">
            <a:gsLst>
              <a:gs pos="0">
                <a:srgbClr val="0C4994">
                  <a:shade val="30000"/>
                  <a:satMod val="115000"/>
                </a:srgbClr>
              </a:gs>
              <a:gs pos="50000">
                <a:srgbClr val="0C4994">
                  <a:shade val="67500"/>
                  <a:satMod val="115000"/>
                </a:srgbClr>
              </a:gs>
              <a:gs pos="100000">
                <a:srgbClr val="0C4994">
                  <a:shade val="100000"/>
                  <a:satMod val="115000"/>
                </a:srgbClr>
              </a:gs>
            </a:gsLst>
            <a:lin ang="0" scaled="1"/>
            <a:tileRect/>
          </a:gra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D7004"/>
              </a:solidFill>
              <a:effectLst/>
              <a:uLnTx/>
              <a:uFillTx/>
              <a:latin typeface="Arial" panose="020B0604020202020204" pitchFamily="34" charset="0"/>
              <a:ea typeface="宋体" panose="02010600030101010101" pitchFamily="2" charset="-122"/>
              <a:cs typeface="+mn-cs"/>
            </a:endParaRPr>
          </a:p>
        </p:txBody>
      </p:sp>
      <p:sp>
        <p:nvSpPr>
          <p:cNvPr id="10244" name="Rectangle 7"/>
          <p:cNvSpPr>
            <a:spLocks noChangeArrowheads="1"/>
          </p:cNvSpPr>
          <p:nvPr/>
        </p:nvSpPr>
        <p:spPr bwMode="auto">
          <a:xfrm>
            <a:off x="980692" y="1754842"/>
            <a:ext cx="2513618" cy="2686588"/>
          </a:xfrm>
          <a:prstGeom prst="rect">
            <a:avLst/>
          </a:prstGeom>
          <a:solidFill>
            <a:schemeClr val="accent2"/>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D7004"/>
              </a:solidFill>
              <a:effectLst/>
              <a:uLnTx/>
              <a:uFillTx/>
              <a:latin typeface="Arial" panose="020B0604020202020204" pitchFamily="34" charset="0"/>
              <a:ea typeface="宋体" panose="02010600030101010101" pitchFamily="2" charset="-122"/>
              <a:cs typeface="+mn-cs"/>
            </a:endParaRPr>
          </a:p>
        </p:txBody>
      </p:sp>
      <p:sp>
        <p:nvSpPr>
          <p:cNvPr id="10245" name="TextBox 23"/>
          <p:cNvSpPr txBox="1">
            <a:spLocks noChangeArrowheads="1"/>
          </p:cNvSpPr>
          <p:nvPr/>
        </p:nvSpPr>
        <p:spPr bwMode="auto">
          <a:xfrm>
            <a:off x="3792855" y="3183795"/>
            <a:ext cx="8399145" cy="122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3765" eaLnBrk="1" fontAlgn="base" hangingPunct="1">
              <a:lnSpc>
                <a:spcPct val="150000"/>
              </a:lnSpc>
              <a:spcBef>
                <a:spcPct val="0"/>
              </a:spcBef>
              <a:spcAft>
                <a:spcPct val="0"/>
              </a:spcAft>
              <a:defRPr/>
            </a:pPr>
            <a:r>
              <a:rPr lang="en-US" altLang="zh-CN" sz="2600" dirty="0">
                <a:solidFill>
                  <a:srgbClr val="FFFFFF"/>
                </a:solidFill>
                <a:latin typeface="微软雅黑" panose="020B0503020204020204" pitchFamily="34" charset="-122"/>
                <a:ea typeface="微软雅黑" panose="020B0503020204020204" pitchFamily="34" charset="-122"/>
              </a:rPr>
              <a:t>◎</a:t>
            </a:r>
            <a:r>
              <a:rPr lang="zh-CN" altLang="en-US" sz="2600" dirty="0">
                <a:solidFill>
                  <a:srgbClr val="FFFFFF"/>
                </a:solidFill>
                <a:latin typeface="微软雅黑" panose="020B0503020204020204" pitchFamily="34" charset="-122"/>
                <a:ea typeface="微软雅黑" panose="020B0503020204020204" pitchFamily="34" charset="-122"/>
              </a:rPr>
              <a:t> </a:t>
            </a:r>
            <a:r>
              <a:rPr lang="en-US" altLang="zh-CN" sz="2600" dirty="0">
                <a:solidFill>
                  <a:srgbClr val="FFFFFF"/>
                </a:solidFill>
                <a:latin typeface="微软雅黑" panose="020B0503020204020204" pitchFamily="34" charset="-122"/>
                <a:ea typeface="微软雅黑" panose="020B0503020204020204" pitchFamily="34" charset="-122"/>
              </a:rPr>
              <a:t>Q 2_1</a:t>
            </a:r>
            <a:r>
              <a:rPr kumimoji="0" lang="zh-CN" altLang="en-US" sz="26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     </a:t>
            </a:r>
            <a:r>
              <a:rPr lang="en-US" altLang="zh-CN" sz="2600" dirty="0">
                <a:solidFill>
                  <a:srgbClr val="FFFFFF"/>
                </a:solidFill>
                <a:latin typeface="微软雅黑" panose="020B0503020204020204" pitchFamily="34" charset="-122"/>
                <a:ea typeface="微软雅黑" panose="020B0503020204020204" pitchFamily="34" charset="-122"/>
              </a:rPr>
              <a:t>◎</a:t>
            </a:r>
            <a:r>
              <a:rPr lang="zh-CN" altLang="en-US" sz="2600" dirty="0">
                <a:solidFill>
                  <a:srgbClr val="FFFFFF"/>
                </a:solidFill>
                <a:latin typeface="微软雅黑" panose="020B0503020204020204" pitchFamily="34" charset="-122"/>
                <a:ea typeface="微软雅黑" panose="020B0503020204020204" pitchFamily="34" charset="-122"/>
              </a:rPr>
              <a:t> </a:t>
            </a:r>
            <a:r>
              <a:rPr lang="en-US" altLang="zh-CN" sz="2600" dirty="0">
                <a:solidFill>
                  <a:srgbClr val="FFFFFF"/>
                </a:solidFill>
                <a:latin typeface="微软雅黑" panose="020B0503020204020204" pitchFamily="34" charset="-122"/>
                <a:ea typeface="微软雅黑" panose="020B0503020204020204" pitchFamily="34" charset="-122"/>
              </a:rPr>
              <a:t>Q 2_2</a:t>
            </a:r>
            <a:r>
              <a:rPr lang="zh-CN" altLang="en-US" sz="2600" dirty="0">
                <a:solidFill>
                  <a:srgbClr val="FFFFFF"/>
                </a:solidFill>
                <a:latin typeface="微软雅黑" panose="020B0503020204020204" pitchFamily="34" charset="-122"/>
                <a:ea typeface="微软雅黑" panose="020B0503020204020204" pitchFamily="34" charset="-122"/>
              </a:rPr>
              <a:t>     </a:t>
            </a:r>
            <a:r>
              <a:rPr lang="en-US" altLang="zh-CN" sz="2600" dirty="0">
                <a:solidFill>
                  <a:srgbClr val="FFFFFF"/>
                </a:solidFill>
                <a:latin typeface="微软雅黑" panose="020B0503020204020204" pitchFamily="34" charset="-122"/>
                <a:ea typeface="微软雅黑" panose="020B0503020204020204" pitchFamily="34" charset="-122"/>
              </a:rPr>
              <a:t>◎</a:t>
            </a:r>
            <a:r>
              <a:rPr lang="zh-CN" altLang="en-US" sz="2600" dirty="0">
                <a:solidFill>
                  <a:srgbClr val="FFFFFF"/>
                </a:solidFill>
                <a:latin typeface="微软雅黑" panose="020B0503020204020204" pitchFamily="34" charset="-122"/>
                <a:ea typeface="微软雅黑" panose="020B0503020204020204" pitchFamily="34" charset="-122"/>
              </a:rPr>
              <a:t> </a:t>
            </a:r>
            <a:r>
              <a:rPr lang="en-US" altLang="zh-CN" sz="2600" dirty="0">
                <a:solidFill>
                  <a:srgbClr val="FFFFFF"/>
                </a:solidFill>
                <a:latin typeface="微软雅黑" panose="020B0503020204020204" pitchFamily="34" charset="-122"/>
                <a:ea typeface="微软雅黑" panose="020B0503020204020204" pitchFamily="34" charset="-122"/>
              </a:rPr>
              <a:t>Q 2_3    ◎</a:t>
            </a:r>
            <a:r>
              <a:rPr lang="zh-CN" altLang="en-US" sz="2600" dirty="0">
                <a:solidFill>
                  <a:srgbClr val="FFFFFF"/>
                </a:solidFill>
                <a:latin typeface="微软雅黑" panose="020B0503020204020204" pitchFamily="34" charset="-122"/>
                <a:ea typeface="微软雅黑" panose="020B0503020204020204" pitchFamily="34" charset="-122"/>
              </a:rPr>
              <a:t> </a:t>
            </a:r>
            <a:r>
              <a:rPr lang="en-US" altLang="zh-CN" sz="2600" dirty="0">
                <a:solidFill>
                  <a:srgbClr val="FFFFFF"/>
                </a:solidFill>
                <a:latin typeface="微软雅黑" panose="020B0503020204020204" pitchFamily="34" charset="-122"/>
                <a:ea typeface="微软雅黑" panose="020B0503020204020204" pitchFamily="34" charset="-122"/>
              </a:rPr>
              <a:t>Q 2_4</a:t>
            </a:r>
          </a:p>
          <a:p>
            <a:pPr defTabSz="913765" eaLnBrk="1" fontAlgn="base" hangingPunct="1">
              <a:lnSpc>
                <a:spcPct val="150000"/>
              </a:lnSpc>
              <a:spcBef>
                <a:spcPct val="0"/>
              </a:spcBef>
              <a:spcAft>
                <a:spcPct val="0"/>
              </a:spcAft>
              <a:defRPr/>
            </a:pPr>
            <a:endParaRPr kumimoji="0" lang="en-US" altLang="zh-CN" sz="26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0246" name="TextBox 25"/>
          <p:cNvSpPr txBox="1">
            <a:spLocks noChangeArrowheads="1"/>
          </p:cNvSpPr>
          <p:nvPr/>
        </p:nvSpPr>
        <p:spPr bwMode="auto">
          <a:xfrm>
            <a:off x="3778363" y="2349922"/>
            <a:ext cx="55080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defTabSz="913765" eaLnBrk="1" fontAlgn="base" hangingPunct="1">
              <a:spcBef>
                <a:spcPct val="0"/>
              </a:spcBef>
              <a:spcAft>
                <a:spcPct val="0"/>
              </a:spcAft>
              <a:defRPr/>
            </a:pPr>
            <a:r>
              <a:rPr lang="en" altLang="zh-CN" sz="4000" b="1" dirty="0">
                <a:solidFill>
                  <a:srgbClr val="FDCB34"/>
                </a:solidFill>
                <a:latin typeface="微软雅黑" panose="020B0503020204020204" pitchFamily="34" charset="-122"/>
                <a:ea typeface="微软雅黑" panose="020B0503020204020204" pitchFamily="34" charset="-122"/>
              </a:rPr>
              <a:t>Question 2</a:t>
            </a:r>
          </a:p>
        </p:txBody>
      </p:sp>
      <p:sp>
        <p:nvSpPr>
          <p:cNvPr id="10247" name="TextBox 26"/>
          <p:cNvSpPr txBox="1">
            <a:spLocks noChangeArrowheads="1"/>
          </p:cNvSpPr>
          <p:nvPr/>
        </p:nvSpPr>
        <p:spPr bwMode="auto">
          <a:xfrm>
            <a:off x="1198095" y="2245187"/>
            <a:ext cx="1875790" cy="193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3765" rtl="0" eaLnBrk="1" fontAlgn="base" latinLnBrk="0" hangingPunct="1">
              <a:lnSpc>
                <a:spcPct val="100000"/>
              </a:lnSpc>
              <a:spcBef>
                <a:spcPct val="0"/>
              </a:spcBef>
              <a:spcAft>
                <a:spcPct val="0"/>
              </a:spcAft>
              <a:buClrTx/>
              <a:buSzTx/>
              <a:buFontTx/>
              <a:buNone/>
              <a:defRPr/>
            </a:pPr>
            <a:r>
              <a:rPr kumimoji="0" lang="en-US" altLang="zh-CN" sz="11995"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03</a:t>
            </a:r>
            <a:endParaRPr kumimoji="0" lang="zh-CN" altLang="en-US" sz="11995"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pic>
        <p:nvPicPr>
          <p:cNvPr id="11" name="图片 10" descr="横版组合——透明.png"/>
          <p:cNvPicPr>
            <a:picLocks noChangeAspect="1"/>
          </p:cNvPicPr>
          <p:nvPr/>
        </p:nvPicPr>
        <p:blipFill>
          <a:blip r:embed="rId4" cstate="screen"/>
          <a:srcRect/>
          <a:stretch>
            <a:fillRect/>
          </a:stretch>
        </p:blipFill>
        <p:spPr bwMode="auto">
          <a:xfrm>
            <a:off x="8468075" y="127196"/>
            <a:ext cx="342953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灯片编号占位符 5">
            <a:extLst>
              <a:ext uri="{FF2B5EF4-FFF2-40B4-BE49-F238E27FC236}">
                <a16:creationId xmlns:a16="http://schemas.microsoft.com/office/drawing/2014/main" id="{68D7D27F-A3F0-FF4F-A84A-7DDA5DDD60E2}"/>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FD0C70D4-B8A7-1C47-A003-56128FA9BF31}" type="slidenum">
              <a:rPr kumimoji="0" lang="zh-CN" altLang="en-US" sz="12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华文中宋" charset="0"/>
                <a:cs typeface="+mn-cs"/>
              </a:rPr>
              <a:t>19</a:t>
            </a:fld>
            <a:endParaRPr kumimoji="0" lang="en-US" altLang="zh-CN" sz="1200" b="1" i="0" u="none" strike="noStrike" kern="1200" cap="none" spc="0" normalizeH="0" baseline="0" noProof="0">
              <a:ln>
                <a:noFill/>
              </a:ln>
              <a:solidFill>
                <a:prstClr val="black">
                  <a:tint val="75000"/>
                </a:prstClr>
              </a:solidFill>
              <a:effectLst/>
              <a:uLnTx/>
              <a:uFillTx/>
              <a:latin typeface="Arial" panose="020B0604020202020204" pitchFamily="34" charset="0"/>
              <a:ea typeface="华文中宋" charset="0"/>
              <a:cs typeface="+mn-cs"/>
            </a:endParaRPr>
          </a:p>
        </p:txBody>
      </p:sp>
    </p:spTree>
    <p:extLst>
      <p:ext uri="{BB962C8B-B14F-4D97-AF65-F5344CB8AC3E}">
        <p14:creationId xmlns:p14="http://schemas.microsoft.com/office/powerpoint/2010/main" val="29765693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reeform 11"/>
          <p:cNvSpPr/>
          <p:nvPr/>
        </p:nvSpPr>
        <p:spPr bwMode="auto">
          <a:xfrm>
            <a:off x="4792379" y="1529129"/>
            <a:ext cx="891827" cy="112668"/>
          </a:xfrm>
          <a:custGeom>
            <a:avLst/>
            <a:gdLst>
              <a:gd name="T0" fmla="*/ 111 w 1156"/>
              <a:gd name="T1" fmla="*/ 0 h 142"/>
              <a:gd name="T2" fmla="*/ 1045 w 1156"/>
              <a:gd name="T3" fmla="*/ 0 h 142"/>
              <a:gd name="T4" fmla="*/ 1156 w 1156"/>
              <a:gd name="T5" fmla="*/ 142 h 142"/>
              <a:gd name="T6" fmla="*/ 0 w 1156"/>
              <a:gd name="T7" fmla="*/ 142 h 142"/>
              <a:gd name="T8" fmla="*/ 111 w 1156"/>
              <a:gd name="T9" fmla="*/ 0 h 142"/>
            </a:gdLst>
            <a:ahLst/>
            <a:cxnLst>
              <a:cxn ang="0">
                <a:pos x="T0" y="T1"/>
              </a:cxn>
              <a:cxn ang="0">
                <a:pos x="T2" y="T3"/>
              </a:cxn>
              <a:cxn ang="0">
                <a:pos x="T4" y="T5"/>
              </a:cxn>
              <a:cxn ang="0">
                <a:pos x="T6" y="T7"/>
              </a:cxn>
              <a:cxn ang="0">
                <a:pos x="T8" y="T9"/>
              </a:cxn>
            </a:cxnLst>
            <a:rect l="0" t="0" r="r" b="b"/>
            <a:pathLst>
              <a:path w="1156" h="142">
                <a:moveTo>
                  <a:pt x="111" y="0"/>
                </a:moveTo>
                <a:lnTo>
                  <a:pt x="1045" y="0"/>
                </a:lnTo>
                <a:lnTo>
                  <a:pt x="1156" y="142"/>
                </a:lnTo>
                <a:lnTo>
                  <a:pt x="0" y="142"/>
                </a:lnTo>
                <a:lnTo>
                  <a:pt x="111" y="0"/>
                </a:lnTo>
                <a:close/>
              </a:path>
            </a:pathLst>
          </a:custGeom>
          <a:solidFill>
            <a:srgbClr val="006BA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6794"/>
              </a:solidFill>
              <a:effectLst/>
              <a:uLnTx/>
              <a:uFillTx/>
              <a:latin typeface="Arial" panose="020B0604020202020204" pitchFamily="34" charset="0"/>
              <a:ea typeface="宋体" panose="02010600030101010101" pitchFamily="2" charset="-122"/>
              <a:cs typeface="+mn-cs"/>
            </a:endParaRPr>
          </a:p>
        </p:txBody>
      </p:sp>
      <p:sp>
        <p:nvSpPr>
          <p:cNvPr id="14339" name="Freeform 10"/>
          <p:cNvSpPr/>
          <p:nvPr/>
        </p:nvSpPr>
        <p:spPr bwMode="auto">
          <a:xfrm>
            <a:off x="4628930" y="1617995"/>
            <a:ext cx="6690287" cy="701401"/>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solidFill>
            <a:srgbClr val="FFFFFF"/>
          </a:solidFill>
          <a:ln w="10" cap="flat" cmpd="sng">
            <a:solidFill>
              <a:srgbClr val="A8A9AD"/>
            </a:solidFill>
            <a:round/>
          </a:ln>
        </p:spPr>
        <p:txBody>
          <a:bodyPr/>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6794"/>
              </a:solidFill>
              <a:effectLst/>
              <a:uLnTx/>
              <a:uFillTx/>
              <a:latin typeface="Arial" panose="020B0604020202020204" pitchFamily="34" charset="0"/>
              <a:ea typeface="宋体" panose="02010600030101010101" pitchFamily="2" charset="-122"/>
              <a:cs typeface="+mn-cs"/>
            </a:endParaRPr>
          </a:p>
        </p:txBody>
      </p:sp>
      <p:sp>
        <p:nvSpPr>
          <p:cNvPr id="14340" name="Rectangle 12"/>
          <p:cNvSpPr>
            <a:spLocks noChangeArrowheads="1"/>
          </p:cNvSpPr>
          <p:nvPr/>
        </p:nvSpPr>
        <p:spPr bwMode="auto">
          <a:xfrm>
            <a:off x="4878070" y="1529129"/>
            <a:ext cx="720444" cy="737899"/>
          </a:xfrm>
          <a:prstGeom prst="rect">
            <a:avLst/>
          </a:prstGeom>
          <a:solidFill>
            <a:schemeClr val="accent2"/>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6794"/>
              </a:solidFill>
              <a:effectLst/>
              <a:uLnTx/>
              <a:uFillTx/>
              <a:latin typeface="Arial" panose="020B0604020202020204" pitchFamily="34" charset="0"/>
              <a:ea typeface="宋体" panose="02010600030101010101" pitchFamily="2" charset="-122"/>
              <a:cs typeface="+mn-cs"/>
            </a:endParaRPr>
          </a:p>
        </p:txBody>
      </p:sp>
      <p:sp>
        <p:nvSpPr>
          <p:cNvPr id="14341" name="Freeform 11"/>
          <p:cNvSpPr/>
          <p:nvPr/>
        </p:nvSpPr>
        <p:spPr bwMode="auto">
          <a:xfrm>
            <a:off x="4792379" y="2549493"/>
            <a:ext cx="891827" cy="112669"/>
          </a:xfrm>
          <a:custGeom>
            <a:avLst/>
            <a:gdLst>
              <a:gd name="T0" fmla="*/ 111 w 1156"/>
              <a:gd name="T1" fmla="*/ 0 h 142"/>
              <a:gd name="T2" fmla="*/ 1045 w 1156"/>
              <a:gd name="T3" fmla="*/ 0 h 142"/>
              <a:gd name="T4" fmla="*/ 1156 w 1156"/>
              <a:gd name="T5" fmla="*/ 142 h 142"/>
              <a:gd name="T6" fmla="*/ 0 w 1156"/>
              <a:gd name="T7" fmla="*/ 142 h 142"/>
              <a:gd name="T8" fmla="*/ 111 w 1156"/>
              <a:gd name="T9" fmla="*/ 0 h 142"/>
            </a:gdLst>
            <a:ahLst/>
            <a:cxnLst>
              <a:cxn ang="0">
                <a:pos x="T0" y="T1"/>
              </a:cxn>
              <a:cxn ang="0">
                <a:pos x="T2" y="T3"/>
              </a:cxn>
              <a:cxn ang="0">
                <a:pos x="T4" y="T5"/>
              </a:cxn>
              <a:cxn ang="0">
                <a:pos x="T6" y="T7"/>
              </a:cxn>
              <a:cxn ang="0">
                <a:pos x="T8" y="T9"/>
              </a:cxn>
            </a:cxnLst>
            <a:rect l="0" t="0" r="r" b="b"/>
            <a:pathLst>
              <a:path w="1156" h="142">
                <a:moveTo>
                  <a:pt x="111" y="0"/>
                </a:moveTo>
                <a:lnTo>
                  <a:pt x="1045" y="0"/>
                </a:lnTo>
                <a:lnTo>
                  <a:pt x="1156" y="142"/>
                </a:lnTo>
                <a:lnTo>
                  <a:pt x="0" y="142"/>
                </a:lnTo>
                <a:lnTo>
                  <a:pt x="111" y="0"/>
                </a:lnTo>
                <a:close/>
              </a:path>
            </a:pathLst>
          </a:custGeom>
          <a:solidFill>
            <a:srgbClr val="006BA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6794"/>
              </a:solidFill>
              <a:effectLst/>
              <a:uLnTx/>
              <a:uFillTx/>
              <a:latin typeface="Arial" panose="020B0604020202020204" pitchFamily="34" charset="0"/>
              <a:ea typeface="宋体" panose="02010600030101010101" pitchFamily="2" charset="-122"/>
              <a:cs typeface="+mn-cs"/>
            </a:endParaRPr>
          </a:p>
        </p:txBody>
      </p:sp>
      <p:sp>
        <p:nvSpPr>
          <p:cNvPr id="14342" name="Freeform 10"/>
          <p:cNvSpPr/>
          <p:nvPr/>
        </p:nvSpPr>
        <p:spPr bwMode="auto">
          <a:xfrm>
            <a:off x="4628930" y="2638358"/>
            <a:ext cx="6690287" cy="701401"/>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solidFill>
            <a:srgbClr val="FFFFFF"/>
          </a:solidFill>
          <a:ln w="10" cap="flat" cmpd="sng">
            <a:solidFill>
              <a:srgbClr val="A8A9AD"/>
            </a:solidFill>
            <a:round/>
          </a:ln>
        </p:spPr>
        <p:txBody>
          <a:bodyPr/>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6794"/>
              </a:solidFill>
              <a:effectLst/>
              <a:uLnTx/>
              <a:uFillTx/>
              <a:latin typeface="Arial" panose="020B0604020202020204" pitchFamily="34" charset="0"/>
              <a:ea typeface="宋体" panose="02010600030101010101" pitchFamily="2" charset="-122"/>
              <a:cs typeface="+mn-cs"/>
            </a:endParaRPr>
          </a:p>
        </p:txBody>
      </p:sp>
      <p:sp>
        <p:nvSpPr>
          <p:cNvPr id="14343" name="Rectangle 12"/>
          <p:cNvSpPr>
            <a:spLocks noChangeArrowheads="1"/>
          </p:cNvSpPr>
          <p:nvPr/>
        </p:nvSpPr>
        <p:spPr bwMode="auto">
          <a:xfrm>
            <a:off x="4878070" y="2549492"/>
            <a:ext cx="720444" cy="737900"/>
          </a:xfrm>
          <a:prstGeom prst="rect">
            <a:avLst/>
          </a:prstGeom>
          <a:solidFill>
            <a:schemeClr val="accent2"/>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6794"/>
              </a:solidFill>
              <a:effectLst/>
              <a:uLnTx/>
              <a:uFillTx/>
              <a:latin typeface="Arial" panose="020B0604020202020204" pitchFamily="34" charset="0"/>
              <a:ea typeface="宋体" panose="02010600030101010101" pitchFamily="2" charset="-122"/>
              <a:cs typeface="+mn-cs"/>
            </a:endParaRPr>
          </a:p>
        </p:txBody>
      </p:sp>
      <p:sp>
        <p:nvSpPr>
          <p:cNvPr id="14344" name="Freeform 11"/>
          <p:cNvSpPr/>
          <p:nvPr/>
        </p:nvSpPr>
        <p:spPr bwMode="auto">
          <a:xfrm>
            <a:off x="4792379" y="3547641"/>
            <a:ext cx="891827" cy="112668"/>
          </a:xfrm>
          <a:custGeom>
            <a:avLst/>
            <a:gdLst>
              <a:gd name="T0" fmla="*/ 111 w 1156"/>
              <a:gd name="T1" fmla="*/ 0 h 142"/>
              <a:gd name="T2" fmla="*/ 1045 w 1156"/>
              <a:gd name="T3" fmla="*/ 0 h 142"/>
              <a:gd name="T4" fmla="*/ 1156 w 1156"/>
              <a:gd name="T5" fmla="*/ 142 h 142"/>
              <a:gd name="T6" fmla="*/ 0 w 1156"/>
              <a:gd name="T7" fmla="*/ 142 h 142"/>
              <a:gd name="T8" fmla="*/ 111 w 1156"/>
              <a:gd name="T9" fmla="*/ 0 h 142"/>
            </a:gdLst>
            <a:ahLst/>
            <a:cxnLst>
              <a:cxn ang="0">
                <a:pos x="T0" y="T1"/>
              </a:cxn>
              <a:cxn ang="0">
                <a:pos x="T2" y="T3"/>
              </a:cxn>
              <a:cxn ang="0">
                <a:pos x="T4" y="T5"/>
              </a:cxn>
              <a:cxn ang="0">
                <a:pos x="T6" y="T7"/>
              </a:cxn>
              <a:cxn ang="0">
                <a:pos x="T8" y="T9"/>
              </a:cxn>
            </a:cxnLst>
            <a:rect l="0" t="0" r="r" b="b"/>
            <a:pathLst>
              <a:path w="1156" h="142">
                <a:moveTo>
                  <a:pt x="111" y="0"/>
                </a:moveTo>
                <a:lnTo>
                  <a:pt x="1045" y="0"/>
                </a:lnTo>
                <a:lnTo>
                  <a:pt x="1156" y="142"/>
                </a:lnTo>
                <a:lnTo>
                  <a:pt x="0" y="142"/>
                </a:lnTo>
                <a:lnTo>
                  <a:pt x="111" y="0"/>
                </a:lnTo>
                <a:close/>
              </a:path>
            </a:pathLst>
          </a:custGeom>
          <a:solidFill>
            <a:srgbClr val="006BA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6794"/>
              </a:solidFill>
              <a:effectLst/>
              <a:uLnTx/>
              <a:uFillTx/>
              <a:latin typeface="Arial" panose="020B0604020202020204" pitchFamily="34" charset="0"/>
              <a:ea typeface="宋体" panose="02010600030101010101" pitchFamily="2" charset="-122"/>
              <a:cs typeface="+mn-cs"/>
            </a:endParaRPr>
          </a:p>
        </p:txBody>
      </p:sp>
      <p:sp>
        <p:nvSpPr>
          <p:cNvPr id="14345" name="Freeform 10"/>
          <p:cNvSpPr/>
          <p:nvPr/>
        </p:nvSpPr>
        <p:spPr bwMode="auto">
          <a:xfrm>
            <a:off x="4628930" y="3634919"/>
            <a:ext cx="6690287" cy="701401"/>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solidFill>
            <a:srgbClr val="FFFFFF"/>
          </a:solidFill>
          <a:ln w="10" cap="flat" cmpd="sng">
            <a:solidFill>
              <a:srgbClr val="A8A9AD"/>
            </a:solidFill>
            <a:round/>
          </a:ln>
        </p:spPr>
        <p:txBody>
          <a:bodyPr/>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6794"/>
              </a:solidFill>
              <a:effectLst/>
              <a:uLnTx/>
              <a:uFillTx/>
              <a:latin typeface="Arial" panose="020B0604020202020204" pitchFamily="34" charset="0"/>
              <a:ea typeface="宋体" panose="02010600030101010101" pitchFamily="2" charset="-122"/>
              <a:cs typeface="+mn-cs"/>
            </a:endParaRPr>
          </a:p>
        </p:txBody>
      </p:sp>
      <p:sp>
        <p:nvSpPr>
          <p:cNvPr id="14346" name="Rectangle 12"/>
          <p:cNvSpPr>
            <a:spLocks noChangeArrowheads="1"/>
          </p:cNvSpPr>
          <p:nvPr/>
        </p:nvSpPr>
        <p:spPr bwMode="auto">
          <a:xfrm>
            <a:off x="4878070" y="3547641"/>
            <a:ext cx="720444" cy="737899"/>
          </a:xfrm>
          <a:prstGeom prst="rect">
            <a:avLst/>
          </a:prstGeom>
          <a:solidFill>
            <a:schemeClr val="accent2"/>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6794"/>
              </a:solidFill>
              <a:effectLst/>
              <a:uLnTx/>
              <a:uFillTx/>
              <a:latin typeface="Arial" panose="020B0604020202020204" pitchFamily="34" charset="0"/>
              <a:ea typeface="宋体" panose="02010600030101010101" pitchFamily="2" charset="-122"/>
              <a:cs typeface="+mn-cs"/>
            </a:endParaRPr>
          </a:p>
        </p:txBody>
      </p:sp>
      <p:sp>
        <p:nvSpPr>
          <p:cNvPr id="14347" name="Freeform 11"/>
          <p:cNvSpPr/>
          <p:nvPr/>
        </p:nvSpPr>
        <p:spPr bwMode="auto">
          <a:xfrm>
            <a:off x="4792379" y="4556896"/>
            <a:ext cx="891827" cy="112668"/>
          </a:xfrm>
          <a:custGeom>
            <a:avLst/>
            <a:gdLst>
              <a:gd name="T0" fmla="*/ 111 w 1156"/>
              <a:gd name="T1" fmla="*/ 0 h 142"/>
              <a:gd name="T2" fmla="*/ 1045 w 1156"/>
              <a:gd name="T3" fmla="*/ 0 h 142"/>
              <a:gd name="T4" fmla="*/ 1156 w 1156"/>
              <a:gd name="T5" fmla="*/ 142 h 142"/>
              <a:gd name="T6" fmla="*/ 0 w 1156"/>
              <a:gd name="T7" fmla="*/ 142 h 142"/>
              <a:gd name="T8" fmla="*/ 111 w 1156"/>
              <a:gd name="T9" fmla="*/ 0 h 142"/>
            </a:gdLst>
            <a:ahLst/>
            <a:cxnLst>
              <a:cxn ang="0">
                <a:pos x="T0" y="T1"/>
              </a:cxn>
              <a:cxn ang="0">
                <a:pos x="T2" y="T3"/>
              </a:cxn>
              <a:cxn ang="0">
                <a:pos x="T4" y="T5"/>
              </a:cxn>
              <a:cxn ang="0">
                <a:pos x="T6" y="T7"/>
              </a:cxn>
              <a:cxn ang="0">
                <a:pos x="T8" y="T9"/>
              </a:cxn>
            </a:cxnLst>
            <a:rect l="0" t="0" r="r" b="b"/>
            <a:pathLst>
              <a:path w="1156" h="142">
                <a:moveTo>
                  <a:pt x="111" y="0"/>
                </a:moveTo>
                <a:lnTo>
                  <a:pt x="1045" y="0"/>
                </a:lnTo>
                <a:lnTo>
                  <a:pt x="1156" y="142"/>
                </a:lnTo>
                <a:lnTo>
                  <a:pt x="0" y="142"/>
                </a:lnTo>
                <a:lnTo>
                  <a:pt x="111" y="0"/>
                </a:lnTo>
                <a:close/>
              </a:path>
            </a:pathLst>
          </a:custGeom>
          <a:solidFill>
            <a:srgbClr val="006BA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6794"/>
              </a:solidFill>
              <a:effectLst/>
              <a:uLnTx/>
              <a:uFillTx/>
              <a:latin typeface="Arial" panose="020B0604020202020204" pitchFamily="34" charset="0"/>
              <a:ea typeface="宋体" panose="02010600030101010101" pitchFamily="2" charset="-122"/>
              <a:cs typeface="+mn-cs"/>
            </a:endParaRPr>
          </a:p>
        </p:txBody>
      </p:sp>
      <p:sp>
        <p:nvSpPr>
          <p:cNvPr id="14348" name="Freeform 10"/>
          <p:cNvSpPr/>
          <p:nvPr/>
        </p:nvSpPr>
        <p:spPr bwMode="auto">
          <a:xfrm>
            <a:off x="4628930" y="4644175"/>
            <a:ext cx="6690287" cy="701401"/>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solidFill>
            <a:srgbClr val="FFFFFF"/>
          </a:solidFill>
          <a:ln w="10" cap="flat" cmpd="sng">
            <a:solidFill>
              <a:srgbClr val="A8A9AD"/>
            </a:solidFill>
            <a:round/>
          </a:ln>
        </p:spPr>
        <p:txBody>
          <a:bodyPr/>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6794"/>
              </a:solidFill>
              <a:effectLst/>
              <a:uLnTx/>
              <a:uFillTx/>
              <a:latin typeface="Arial" panose="020B0604020202020204" pitchFamily="34" charset="0"/>
              <a:ea typeface="宋体" panose="02010600030101010101" pitchFamily="2" charset="-122"/>
              <a:cs typeface="+mn-cs"/>
            </a:endParaRPr>
          </a:p>
        </p:txBody>
      </p:sp>
      <p:sp>
        <p:nvSpPr>
          <p:cNvPr id="14349" name="Rectangle 12"/>
          <p:cNvSpPr>
            <a:spLocks noChangeArrowheads="1"/>
          </p:cNvSpPr>
          <p:nvPr/>
        </p:nvSpPr>
        <p:spPr bwMode="auto">
          <a:xfrm>
            <a:off x="4878070" y="4556897"/>
            <a:ext cx="720444" cy="737899"/>
          </a:xfrm>
          <a:prstGeom prst="rect">
            <a:avLst/>
          </a:prstGeom>
          <a:solidFill>
            <a:schemeClr val="accent2"/>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6794"/>
              </a:solidFill>
              <a:effectLst/>
              <a:uLnTx/>
              <a:uFillTx/>
              <a:latin typeface="Arial" panose="020B0604020202020204" pitchFamily="34" charset="0"/>
              <a:ea typeface="宋体" panose="02010600030101010101" pitchFamily="2" charset="-122"/>
              <a:cs typeface="+mn-cs"/>
            </a:endParaRPr>
          </a:p>
        </p:txBody>
      </p:sp>
      <p:sp>
        <p:nvSpPr>
          <p:cNvPr id="14353" name="TextBox 105"/>
          <p:cNvSpPr txBox="1">
            <a:spLocks noChangeArrowheads="1"/>
          </p:cNvSpPr>
          <p:nvPr/>
        </p:nvSpPr>
        <p:spPr bwMode="auto">
          <a:xfrm>
            <a:off x="5807981" y="1679882"/>
            <a:ext cx="228940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defTabSz="913765" eaLnBrk="1" fontAlgn="base" hangingPunct="1">
              <a:spcBef>
                <a:spcPct val="0"/>
              </a:spcBef>
              <a:spcAft>
                <a:spcPct val="0"/>
              </a:spcAft>
              <a:defRPr/>
            </a:pPr>
            <a:r>
              <a:rPr lang="en-US" altLang="zh-CN" sz="3000" b="1" dirty="0">
                <a:solidFill>
                  <a:srgbClr val="3C3C3C"/>
                </a:solidFill>
                <a:latin typeface="微软雅黑" panose="020B0503020204020204" pitchFamily="34" charset="-122"/>
                <a:ea typeface="微软雅黑" panose="020B0503020204020204" pitchFamily="34" charset="-122"/>
              </a:rPr>
              <a:t>Question 1</a:t>
            </a:r>
            <a:endParaRPr kumimoji="0" lang="zh-CN" altLang="en-US" sz="3000" b="1" i="0" u="none" strike="noStrike" kern="1200" cap="none" spc="0" normalizeH="0" baseline="0" noProof="0" dirty="0">
              <a:ln>
                <a:noFill/>
              </a:ln>
              <a:solidFill>
                <a:srgbClr val="3C3C3C"/>
              </a:solidFill>
              <a:effectLst/>
              <a:uLnTx/>
              <a:uFillTx/>
              <a:latin typeface="微软雅黑" panose="020B0503020204020204" pitchFamily="34" charset="-122"/>
              <a:ea typeface="微软雅黑" panose="020B0503020204020204" pitchFamily="34" charset="-122"/>
              <a:cs typeface="+mn-cs"/>
            </a:endParaRPr>
          </a:p>
        </p:txBody>
      </p:sp>
      <p:sp>
        <p:nvSpPr>
          <p:cNvPr id="14354" name="TextBox 106"/>
          <p:cNvSpPr txBox="1">
            <a:spLocks noChangeArrowheads="1"/>
          </p:cNvSpPr>
          <p:nvPr/>
        </p:nvSpPr>
        <p:spPr bwMode="auto">
          <a:xfrm>
            <a:off x="4985978" y="1571975"/>
            <a:ext cx="499868" cy="7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3765" rtl="0" eaLnBrk="1" fontAlgn="base" latinLnBrk="0" hangingPunct="1">
              <a:lnSpc>
                <a:spcPct val="100000"/>
              </a:lnSpc>
              <a:spcBef>
                <a:spcPct val="0"/>
              </a:spcBef>
              <a:spcAft>
                <a:spcPct val="0"/>
              </a:spcAft>
              <a:buClrTx/>
              <a:buSzTx/>
              <a:buFontTx/>
              <a:buNone/>
              <a:defRPr/>
            </a:pPr>
            <a:r>
              <a:rPr kumimoji="0" lang="en-US" altLang="zh-CN" sz="4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1</a:t>
            </a:r>
            <a:endParaRPr kumimoji="0" lang="zh-CN" altLang="en-US" sz="4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4355" name="TextBox 108"/>
          <p:cNvSpPr txBox="1">
            <a:spLocks noChangeArrowheads="1"/>
          </p:cNvSpPr>
          <p:nvPr/>
        </p:nvSpPr>
        <p:spPr bwMode="auto">
          <a:xfrm>
            <a:off x="5807981" y="2730397"/>
            <a:ext cx="309475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defTabSz="913765" eaLnBrk="1" fontAlgn="base" hangingPunct="1">
              <a:spcBef>
                <a:spcPct val="0"/>
              </a:spcBef>
              <a:spcAft>
                <a:spcPct val="0"/>
              </a:spcAft>
              <a:defRPr/>
            </a:pPr>
            <a:r>
              <a:rPr lang="en" altLang="zh-CN" sz="3000" b="1" dirty="0">
                <a:solidFill>
                  <a:srgbClr val="3C3C3C"/>
                </a:solidFill>
                <a:latin typeface="微软雅黑" panose="020B0503020204020204" pitchFamily="34" charset="-122"/>
                <a:ea typeface="微软雅黑" panose="020B0503020204020204" pitchFamily="34" charset="-122"/>
              </a:rPr>
              <a:t>Article analysis</a:t>
            </a:r>
            <a:endParaRPr kumimoji="0" lang="zh-CN" altLang="en-US" sz="3000" b="1" i="0" u="none" strike="noStrike" kern="1200" cap="none" spc="0" normalizeH="0" baseline="0" noProof="0" dirty="0">
              <a:ln>
                <a:noFill/>
              </a:ln>
              <a:solidFill>
                <a:srgbClr val="3C3C3C"/>
              </a:solidFill>
              <a:effectLst/>
              <a:uLnTx/>
              <a:uFillTx/>
              <a:latin typeface="微软雅黑" panose="020B0503020204020204" pitchFamily="34" charset="-122"/>
              <a:ea typeface="微软雅黑" panose="020B0503020204020204" pitchFamily="34" charset="-122"/>
              <a:cs typeface="+mn-cs"/>
            </a:endParaRPr>
          </a:p>
        </p:txBody>
      </p:sp>
      <p:sp>
        <p:nvSpPr>
          <p:cNvPr id="14356" name="TextBox 109"/>
          <p:cNvSpPr txBox="1">
            <a:spLocks noChangeArrowheads="1"/>
          </p:cNvSpPr>
          <p:nvPr/>
        </p:nvSpPr>
        <p:spPr bwMode="auto">
          <a:xfrm>
            <a:off x="4985978" y="2570123"/>
            <a:ext cx="499868" cy="707749"/>
          </a:xfrm>
          <a:prstGeom prst="rect">
            <a:avLst/>
          </a:prstGeom>
          <a:solidFill>
            <a:schemeClr val="accent2"/>
          </a:solidFill>
          <a:ln>
            <a:noFill/>
          </a:ln>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3765" rtl="0" eaLnBrk="1" fontAlgn="base" latinLnBrk="0" hangingPunct="1">
              <a:lnSpc>
                <a:spcPct val="100000"/>
              </a:lnSpc>
              <a:spcBef>
                <a:spcPct val="0"/>
              </a:spcBef>
              <a:spcAft>
                <a:spcPct val="0"/>
              </a:spcAft>
              <a:buClrTx/>
              <a:buSzTx/>
              <a:buFontTx/>
              <a:buNone/>
              <a:defRPr/>
            </a:pPr>
            <a:r>
              <a:rPr kumimoji="0" lang="en-US" altLang="zh-CN" sz="4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2</a:t>
            </a:r>
            <a:endParaRPr kumimoji="0" lang="zh-CN" altLang="en-US" sz="4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4357" name="TextBox 115"/>
          <p:cNvSpPr txBox="1">
            <a:spLocks noChangeArrowheads="1"/>
          </p:cNvSpPr>
          <p:nvPr/>
        </p:nvSpPr>
        <p:spPr bwMode="auto">
          <a:xfrm>
            <a:off x="5807981" y="3674591"/>
            <a:ext cx="228940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defTabSz="913765" eaLnBrk="1" fontAlgn="base" hangingPunct="1">
              <a:spcBef>
                <a:spcPct val="0"/>
              </a:spcBef>
              <a:spcAft>
                <a:spcPct val="0"/>
              </a:spcAft>
              <a:defRPr/>
            </a:pPr>
            <a:r>
              <a:rPr lang="en-US" altLang="zh-CN" sz="3000" b="1" dirty="0">
                <a:solidFill>
                  <a:srgbClr val="3C3C3C"/>
                </a:solidFill>
                <a:latin typeface="微软雅黑" panose="020B0503020204020204" pitchFamily="34" charset="-122"/>
                <a:ea typeface="微软雅黑" panose="020B0503020204020204" pitchFamily="34" charset="-122"/>
              </a:rPr>
              <a:t>Question 2</a:t>
            </a:r>
            <a:endParaRPr kumimoji="0" lang="zh-CN" altLang="en-US" sz="3000" b="1" i="0" u="none" strike="noStrike" kern="1200" cap="none" spc="0" normalizeH="0" baseline="0" noProof="0" dirty="0">
              <a:ln>
                <a:noFill/>
              </a:ln>
              <a:solidFill>
                <a:srgbClr val="3C3C3C"/>
              </a:solidFill>
              <a:effectLst/>
              <a:uLnTx/>
              <a:uFillTx/>
              <a:latin typeface="微软雅黑" panose="020B0503020204020204" pitchFamily="34" charset="-122"/>
              <a:ea typeface="微软雅黑" panose="020B0503020204020204" pitchFamily="34" charset="-122"/>
              <a:cs typeface="+mn-cs"/>
            </a:endParaRPr>
          </a:p>
        </p:txBody>
      </p:sp>
      <p:sp>
        <p:nvSpPr>
          <p:cNvPr id="14358" name="TextBox 116"/>
          <p:cNvSpPr txBox="1">
            <a:spLocks noChangeArrowheads="1"/>
          </p:cNvSpPr>
          <p:nvPr/>
        </p:nvSpPr>
        <p:spPr bwMode="auto">
          <a:xfrm>
            <a:off x="4985978" y="3566683"/>
            <a:ext cx="499868" cy="7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3765" rtl="0" eaLnBrk="1" fontAlgn="base" latinLnBrk="0" hangingPunct="1">
              <a:lnSpc>
                <a:spcPct val="100000"/>
              </a:lnSpc>
              <a:spcBef>
                <a:spcPct val="0"/>
              </a:spcBef>
              <a:spcAft>
                <a:spcPct val="0"/>
              </a:spcAft>
              <a:buClrTx/>
              <a:buSzTx/>
              <a:buFontTx/>
              <a:buNone/>
              <a:defRPr/>
            </a:pPr>
            <a:r>
              <a:rPr kumimoji="0" lang="en-US" altLang="zh-CN" sz="4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3</a:t>
            </a:r>
            <a:endParaRPr kumimoji="0" lang="zh-CN" altLang="en-US" sz="4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4359" name="TextBox 117"/>
          <p:cNvSpPr txBox="1">
            <a:spLocks noChangeArrowheads="1"/>
          </p:cNvSpPr>
          <p:nvPr/>
        </p:nvSpPr>
        <p:spPr bwMode="auto">
          <a:xfrm>
            <a:off x="5807981" y="4694954"/>
            <a:ext cx="228940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defTabSz="913765" eaLnBrk="1" fontAlgn="base" hangingPunct="1">
              <a:spcBef>
                <a:spcPct val="0"/>
              </a:spcBef>
              <a:spcAft>
                <a:spcPct val="0"/>
              </a:spcAft>
              <a:defRPr/>
            </a:pPr>
            <a:r>
              <a:rPr lang="en-US" altLang="zh-CN" sz="3000" b="1" dirty="0">
                <a:solidFill>
                  <a:srgbClr val="3C3C3C"/>
                </a:solidFill>
                <a:latin typeface="微软雅黑" panose="020B0503020204020204" pitchFamily="34" charset="-122"/>
                <a:ea typeface="微软雅黑" panose="020B0503020204020204" pitchFamily="34" charset="-122"/>
              </a:rPr>
              <a:t>Question 3</a:t>
            </a:r>
            <a:endParaRPr kumimoji="0" lang="zh-CN" altLang="en-US" sz="3000" b="1" i="0" u="none" strike="noStrike" kern="1200" cap="none" spc="0" normalizeH="0" baseline="0" noProof="0" dirty="0">
              <a:ln>
                <a:noFill/>
              </a:ln>
              <a:solidFill>
                <a:srgbClr val="3C3C3C"/>
              </a:solidFill>
              <a:effectLst/>
              <a:uLnTx/>
              <a:uFillTx/>
              <a:latin typeface="微软雅黑" panose="020B0503020204020204" pitchFamily="34" charset="-122"/>
              <a:ea typeface="微软雅黑" panose="020B0503020204020204" pitchFamily="34" charset="-122"/>
              <a:cs typeface="+mn-cs"/>
            </a:endParaRPr>
          </a:p>
        </p:txBody>
      </p:sp>
      <p:sp>
        <p:nvSpPr>
          <p:cNvPr id="14360" name="TextBox 118"/>
          <p:cNvSpPr txBox="1">
            <a:spLocks noChangeArrowheads="1"/>
          </p:cNvSpPr>
          <p:nvPr/>
        </p:nvSpPr>
        <p:spPr bwMode="auto">
          <a:xfrm>
            <a:off x="4985978" y="4587047"/>
            <a:ext cx="499868" cy="7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3765" rtl="0" eaLnBrk="1" fontAlgn="base" latinLnBrk="0" hangingPunct="1">
              <a:lnSpc>
                <a:spcPct val="100000"/>
              </a:lnSpc>
              <a:spcBef>
                <a:spcPct val="0"/>
              </a:spcBef>
              <a:spcAft>
                <a:spcPct val="0"/>
              </a:spcAft>
              <a:buClrTx/>
              <a:buSzTx/>
              <a:buFontTx/>
              <a:buNone/>
              <a:defRPr/>
            </a:pPr>
            <a:r>
              <a:rPr kumimoji="0" lang="en-US" altLang="zh-CN" sz="4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4</a:t>
            </a:r>
            <a:endParaRPr kumimoji="0" lang="zh-CN" altLang="en-US" sz="4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4363" name="Freeform 5"/>
          <p:cNvSpPr/>
          <p:nvPr/>
        </p:nvSpPr>
        <p:spPr bwMode="auto">
          <a:xfrm>
            <a:off x="0" y="1339"/>
            <a:ext cx="4260774" cy="6869605"/>
          </a:xfrm>
          <a:custGeom>
            <a:avLst/>
            <a:gdLst>
              <a:gd name="T0" fmla="*/ 0 w 5566"/>
              <a:gd name="T1" fmla="*/ 0 h 9000"/>
              <a:gd name="T2" fmla="*/ 4324 w 5566"/>
              <a:gd name="T3" fmla="*/ 0 h 9000"/>
              <a:gd name="T4" fmla="*/ 5566 w 5566"/>
              <a:gd name="T5" fmla="*/ 9000 h 9000"/>
              <a:gd name="T6" fmla="*/ 0 w 5566"/>
              <a:gd name="T7" fmla="*/ 9000 h 9000"/>
              <a:gd name="T8" fmla="*/ 0 w 5566"/>
              <a:gd name="T9" fmla="*/ 0 h 9000"/>
            </a:gdLst>
            <a:ahLst/>
            <a:cxnLst>
              <a:cxn ang="0">
                <a:pos x="T0" y="T1"/>
              </a:cxn>
              <a:cxn ang="0">
                <a:pos x="T2" y="T3"/>
              </a:cxn>
              <a:cxn ang="0">
                <a:pos x="T4" y="T5"/>
              </a:cxn>
              <a:cxn ang="0">
                <a:pos x="T6" y="T7"/>
              </a:cxn>
              <a:cxn ang="0">
                <a:pos x="T8" y="T9"/>
              </a:cxn>
            </a:cxnLst>
            <a:rect l="0" t="0" r="r" b="b"/>
            <a:pathLst>
              <a:path w="5566" h="9000">
                <a:moveTo>
                  <a:pt x="0" y="0"/>
                </a:moveTo>
                <a:lnTo>
                  <a:pt x="4324" y="0"/>
                </a:lnTo>
                <a:lnTo>
                  <a:pt x="5566" y="9000"/>
                </a:lnTo>
                <a:lnTo>
                  <a:pt x="0" y="9000"/>
                </a:lnTo>
                <a:lnTo>
                  <a:pt x="0" y="0"/>
                </a:lnTo>
                <a:close/>
              </a:path>
            </a:pathLst>
          </a:custGeom>
          <a:blipFill dpi="0" rotWithShape="1">
            <a:blip r:embed="rId3" cstate="screen">
              <a:extLst>
                <a:ext uri="{BEBA8EAE-BF5A-486C-A8C5-ECC9F3942E4B}">
                  <a14:imgProps xmlns:a14="http://schemas.microsoft.com/office/drawing/2010/main">
                    <a14:imgLayer r:embed="rId4">
                      <a14:imgEffect>
                        <a14:colorTemperature colorTemp="5900"/>
                      </a14:imgEffect>
                      <a14:imgEffect>
                        <a14:saturation sat="120000"/>
                      </a14:imgEffect>
                    </a14:imgLayer>
                  </a14:imgProps>
                </a:ext>
              </a:extLst>
            </a:blip>
            <a:srcRect/>
            <a:stretch>
              <a:fillRect l="-14000" r="-35000"/>
            </a:stretch>
          </a:blipFill>
          <a:ln>
            <a:noFill/>
          </a:ln>
        </p:spPr>
        <p:txBody>
          <a:bodyPr/>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6794"/>
              </a:solidFill>
              <a:effectLst/>
              <a:uLnTx/>
              <a:uFillTx/>
              <a:latin typeface="Arial" panose="020B0604020202020204" pitchFamily="34" charset="0"/>
              <a:ea typeface="宋体" panose="02010600030101010101" pitchFamily="2" charset="-122"/>
              <a:cs typeface="+mn-cs"/>
            </a:endParaRPr>
          </a:p>
        </p:txBody>
      </p:sp>
      <p:grpSp>
        <p:nvGrpSpPr>
          <p:cNvPr id="2" name="组合 1"/>
          <p:cNvGrpSpPr/>
          <p:nvPr/>
        </p:nvGrpSpPr>
        <p:grpSpPr>
          <a:xfrm>
            <a:off x="2640569" y="1339"/>
            <a:ext cx="1867759" cy="6869605"/>
            <a:chOff x="2640569" y="1339"/>
            <a:chExt cx="1867759" cy="6869605"/>
          </a:xfrm>
        </p:grpSpPr>
        <p:sp>
          <p:nvSpPr>
            <p:cNvPr id="14364" name="Freeform 6"/>
            <p:cNvSpPr/>
            <p:nvPr/>
          </p:nvSpPr>
          <p:spPr bwMode="auto">
            <a:xfrm>
              <a:off x="3392751" y="1339"/>
              <a:ext cx="1115577" cy="6869605"/>
            </a:xfrm>
            <a:custGeom>
              <a:avLst/>
              <a:gdLst>
                <a:gd name="T0" fmla="*/ 0 w 1457"/>
                <a:gd name="T1" fmla="*/ 0 h 9000"/>
                <a:gd name="T2" fmla="*/ 224 w 1457"/>
                <a:gd name="T3" fmla="*/ 0 h 9000"/>
                <a:gd name="T4" fmla="*/ 1457 w 1457"/>
                <a:gd name="T5" fmla="*/ 9000 h 9000"/>
                <a:gd name="T6" fmla="*/ 1233 w 1457"/>
                <a:gd name="T7" fmla="*/ 9000 h 9000"/>
                <a:gd name="T8" fmla="*/ 0 w 1457"/>
                <a:gd name="T9" fmla="*/ 0 h 9000"/>
              </a:gdLst>
              <a:ahLst/>
              <a:cxnLst>
                <a:cxn ang="0">
                  <a:pos x="T0" y="T1"/>
                </a:cxn>
                <a:cxn ang="0">
                  <a:pos x="T2" y="T3"/>
                </a:cxn>
                <a:cxn ang="0">
                  <a:pos x="T4" y="T5"/>
                </a:cxn>
                <a:cxn ang="0">
                  <a:pos x="T6" y="T7"/>
                </a:cxn>
                <a:cxn ang="0">
                  <a:pos x="T8" y="T9"/>
                </a:cxn>
              </a:cxnLst>
              <a:rect l="0" t="0" r="r" b="b"/>
              <a:pathLst>
                <a:path w="1457" h="9000">
                  <a:moveTo>
                    <a:pt x="0" y="0"/>
                  </a:moveTo>
                  <a:lnTo>
                    <a:pt x="224" y="0"/>
                  </a:lnTo>
                  <a:lnTo>
                    <a:pt x="1457" y="9000"/>
                  </a:lnTo>
                  <a:lnTo>
                    <a:pt x="1233" y="9000"/>
                  </a:lnTo>
                  <a:lnTo>
                    <a:pt x="0" y="0"/>
                  </a:lnTo>
                  <a:close/>
                </a:path>
              </a:pathLst>
            </a:custGeom>
            <a:solidFill>
              <a:schemeClr val="accent2"/>
            </a:solidFill>
            <a:ln>
              <a:noFill/>
            </a:ln>
          </p:spPr>
          <p:txBody>
            <a:bodyPr/>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6794"/>
                </a:solidFill>
                <a:effectLst/>
                <a:uLnTx/>
                <a:uFillTx/>
                <a:latin typeface="Arial" panose="020B0604020202020204" pitchFamily="34" charset="0"/>
                <a:ea typeface="宋体" panose="02010600030101010101" pitchFamily="2" charset="-122"/>
                <a:cs typeface="+mn-cs"/>
              </a:endParaRPr>
            </a:p>
          </p:txBody>
        </p:sp>
        <p:sp>
          <p:nvSpPr>
            <p:cNvPr id="14365" name="矩形 12"/>
            <p:cNvSpPr>
              <a:spLocks noChangeArrowheads="1"/>
            </p:cNvSpPr>
            <p:nvPr/>
          </p:nvSpPr>
          <p:spPr bwMode="auto">
            <a:xfrm>
              <a:off x="2640569" y="5937859"/>
              <a:ext cx="1732873" cy="782331"/>
            </a:xfrm>
            <a:prstGeom prst="rect">
              <a:avLst/>
            </a:prstGeom>
            <a:solidFill>
              <a:schemeClr val="accent2"/>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6794"/>
                </a:solidFill>
                <a:effectLst/>
                <a:uLnTx/>
                <a:uFillTx/>
                <a:latin typeface="Arial" panose="020B0604020202020204" pitchFamily="34" charset="0"/>
                <a:ea typeface="宋体" panose="02010600030101010101" pitchFamily="2" charset="-122"/>
                <a:cs typeface="+mn-cs"/>
              </a:endParaRPr>
            </a:p>
          </p:txBody>
        </p:sp>
      </p:grpSp>
      <p:sp>
        <p:nvSpPr>
          <p:cNvPr id="14366" name="TextBox 98"/>
          <p:cNvSpPr txBox="1">
            <a:spLocks noChangeArrowheads="1"/>
          </p:cNvSpPr>
          <p:nvPr/>
        </p:nvSpPr>
        <p:spPr bwMode="auto">
          <a:xfrm>
            <a:off x="2716749" y="6103070"/>
            <a:ext cx="15805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3765" eaLnBrk="1" fontAlgn="base" hangingPunct="1">
              <a:spcBef>
                <a:spcPct val="0"/>
              </a:spcBef>
              <a:spcAft>
                <a:spcPct val="0"/>
              </a:spcAft>
              <a:defRPr/>
            </a:pPr>
            <a:r>
              <a:rPr lang="en-US" altLang="zh-CN" sz="2400" dirty="0">
                <a:solidFill>
                  <a:srgbClr val="FFFFFF"/>
                </a:solidFill>
                <a:latin typeface="微软雅黑" panose="020B0503020204020204" pitchFamily="34" charset="-122"/>
                <a:ea typeface="微软雅黑" panose="020B0503020204020204" pitchFamily="34" charset="-122"/>
              </a:rPr>
              <a:t>Contents</a:t>
            </a:r>
            <a:endParaRPr lang="zh-CN" altLang="en-US" sz="2800" dirty="0">
              <a:solidFill>
                <a:srgbClr val="FFFFFF"/>
              </a:solidFill>
              <a:latin typeface="微软雅黑" panose="020B0503020204020204" pitchFamily="34" charset="-122"/>
              <a:ea typeface="微软雅黑" panose="020B0503020204020204" pitchFamily="34" charset="-122"/>
            </a:endParaRPr>
          </a:p>
        </p:txBody>
      </p:sp>
      <p:pic>
        <p:nvPicPr>
          <p:cNvPr id="34" name="图片 33" descr="横版组合——透明.png"/>
          <p:cNvPicPr>
            <a:picLocks noChangeAspect="1"/>
          </p:cNvPicPr>
          <p:nvPr/>
        </p:nvPicPr>
        <p:blipFill>
          <a:blip r:embed="rId5" cstate="screen"/>
          <a:srcRect/>
          <a:stretch>
            <a:fillRect/>
          </a:stretch>
        </p:blipFill>
        <p:spPr bwMode="auto">
          <a:xfrm>
            <a:off x="8468075" y="127196"/>
            <a:ext cx="342953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灯片编号占位符 6">
            <a:extLst>
              <a:ext uri="{FF2B5EF4-FFF2-40B4-BE49-F238E27FC236}">
                <a16:creationId xmlns:a16="http://schemas.microsoft.com/office/drawing/2014/main" id="{6487AC03-16A2-8A49-B833-B576D16132B5}"/>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FD0C70D4-B8A7-1C47-A003-56128FA9BF31}" type="slidenum">
              <a:rPr kumimoji="0" lang="zh-CN" altLang="en-US" sz="12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华文中宋" charset="0"/>
                <a:cs typeface="+mn-cs"/>
              </a:rPr>
              <a:t>2</a:t>
            </a:fld>
            <a:endParaRPr kumimoji="0" lang="en-US" altLang="zh-CN" sz="1200" b="1" i="0" u="none" strike="noStrike" kern="1200" cap="none" spc="0" normalizeH="0" baseline="0" noProof="0">
              <a:ln>
                <a:noFill/>
              </a:ln>
              <a:solidFill>
                <a:prstClr val="black">
                  <a:tint val="75000"/>
                </a:prstClr>
              </a:solidFill>
              <a:effectLst/>
              <a:uLnTx/>
              <a:uFillTx/>
              <a:latin typeface="Arial" panose="020B0604020202020204" pitchFamily="34" charset="0"/>
              <a:ea typeface="华文中宋" charset="0"/>
              <a:cs typeface="+mn-cs"/>
            </a:endParaRPr>
          </a:p>
        </p:txBody>
      </p:sp>
    </p:spTree>
    <p:extLst>
      <p:ext uri="{BB962C8B-B14F-4D97-AF65-F5344CB8AC3E}">
        <p14:creationId xmlns:p14="http://schemas.microsoft.com/office/powerpoint/2010/main" val="247627590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0"/>
            <a:ext cx="10515600" cy="1021543"/>
          </a:xfrm>
        </p:spPr>
        <p:txBody>
          <a:bodyPr>
            <a:normAutofit/>
          </a:bodyPr>
          <a:lstStyle/>
          <a:p>
            <a:r>
              <a:rPr lang="en-US" altLang="zh-CN" dirty="0"/>
              <a:t>3 . 1</a:t>
            </a:r>
            <a:r>
              <a:rPr lang="zh-CN" altLang="en-US" dirty="0"/>
              <a:t> </a:t>
            </a:r>
            <a:r>
              <a:rPr lang="en-US" altLang="zh-CN" dirty="0"/>
              <a:t> </a:t>
            </a:r>
            <a:r>
              <a:rPr lang="en" altLang="zh-CN" dirty="0"/>
              <a:t>Question 2</a:t>
            </a:r>
            <a:endParaRPr lang="en-US" altLang="zh-CN" b="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3" name="内容占位符 2"/>
          <p:cNvSpPr>
            <a:spLocks noGrp="1"/>
          </p:cNvSpPr>
          <p:nvPr>
            <p:ph idx="1"/>
          </p:nvPr>
        </p:nvSpPr>
        <p:spPr/>
        <p:txBody>
          <a:bodyPr/>
          <a:lstStyle/>
          <a:p>
            <a:pPr marL="0" indent="0">
              <a:buNone/>
            </a:pPr>
            <a:r>
              <a:rPr lang="en-US" altLang="zh-CN" dirty="0"/>
              <a:t>  </a:t>
            </a:r>
          </a:p>
        </p:txBody>
      </p:sp>
      <p:sp>
        <p:nvSpPr>
          <p:cNvPr id="10" name="灯片编号占位符 9">
            <a:extLst>
              <a:ext uri="{FF2B5EF4-FFF2-40B4-BE49-F238E27FC236}">
                <a16:creationId xmlns:a16="http://schemas.microsoft.com/office/drawing/2014/main" id="{48F60B8E-359B-5640-AE1C-8B0386E69A37}"/>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EADB0674-9F2F-9048-8F8C-240B2AE1FAC2}" type="slidenum">
              <a:rPr kumimoji="0" lang="zh-CN" altLang="en-US" sz="12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华文中宋" charset="0"/>
                <a:cs typeface="+mn-cs"/>
              </a:rPr>
              <a:t>20</a:t>
            </a:fld>
            <a:endParaRPr kumimoji="0" lang="en-US" altLang="zh-CN" sz="1200" b="1" i="0" u="none" strike="noStrike" kern="1200" cap="none" spc="0" normalizeH="0" baseline="0" noProof="0">
              <a:ln>
                <a:noFill/>
              </a:ln>
              <a:solidFill>
                <a:prstClr val="black">
                  <a:tint val="75000"/>
                </a:prstClr>
              </a:solidFill>
              <a:effectLst/>
              <a:uLnTx/>
              <a:uFillTx/>
              <a:latin typeface="Arial" panose="020B0604020202020204" pitchFamily="34" charset="0"/>
              <a:ea typeface="华文中宋" charset="0"/>
              <a:cs typeface="+mn-cs"/>
            </a:endParaRPr>
          </a:p>
        </p:txBody>
      </p:sp>
      <p:sp>
        <p:nvSpPr>
          <p:cNvPr id="9" name="内容占位符 2">
            <a:extLst>
              <a:ext uri="{FF2B5EF4-FFF2-40B4-BE49-F238E27FC236}">
                <a16:creationId xmlns:a16="http://schemas.microsoft.com/office/drawing/2014/main" id="{00001FE2-6DEA-4143-979D-3159121A09AD}"/>
              </a:ext>
            </a:extLst>
          </p:cNvPr>
          <p:cNvSpPr txBox="1">
            <a:spLocks/>
          </p:cNvSpPr>
          <p:nvPr/>
        </p:nvSpPr>
        <p:spPr>
          <a:xfrm>
            <a:off x="838200" y="1340485"/>
            <a:ext cx="10909300" cy="50615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3200" dirty="0"/>
              <a:t>分析非万维网的领结结构，计算网络以及其中节点的信息</a:t>
            </a:r>
          </a:p>
        </p:txBody>
      </p:sp>
      <p:pic>
        <p:nvPicPr>
          <p:cNvPr id="7" name="图片 6">
            <a:extLst>
              <a:ext uri="{FF2B5EF4-FFF2-40B4-BE49-F238E27FC236}">
                <a16:creationId xmlns:a16="http://schemas.microsoft.com/office/drawing/2014/main" id="{9D76144A-2796-C341-86A2-EB9E295B1A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500" y="2330450"/>
            <a:ext cx="5715000" cy="4162425"/>
          </a:xfrm>
          <a:prstGeom prst="rect">
            <a:avLst/>
          </a:prstGeom>
        </p:spPr>
      </p:pic>
    </p:spTree>
    <p:extLst>
      <p:ext uri="{BB962C8B-B14F-4D97-AF65-F5344CB8AC3E}">
        <p14:creationId xmlns:p14="http://schemas.microsoft.com/office/powerpoint/2010/main" val="1938747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0"/>
            <a:ext cx="10515600" cy="1021543"/>
          </a:xfrm>
        </p:spPr>
        <p:txBody>
          <a:bodyPr>
            <a:normAutofit/>
          </a:bodyPr>
          <a:lstStyle/>
          <a:p>
            <a:r>
              <a:rPr lang="en-US" altLang="zh-CN" dirty="0"/>
              <a:t>3 . 1</a:t>
            </a:r>
            <a:r>
              <a:rPr lang="zh-CN" altLang="en-US" dirty="0"/>
              <a:t> </a:t>
            </a:r>
            <a:r>
              <a:rPr lang="en-US" altLang="zh-CN" dirty="0"/>
              <a:t> </a:t>
            </a:r>
            <a:r>
              <a:rPr lang="en" altLang="zh-CN" dirty="0"/>
              <a:t>Question 2 --- Q 2_1</a:t>
            </a:r>
            <a:endParaRPr lang="en-US" altLang="zh-CN" b="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3" name="内容占位符 2"/>
          <p:cNvSpPr>
            <a:spLocks noGrp="1"/>
          </p:cNvSpPr>
          <p:nvPr>
            <p:ph idx="1"/>
          </p:nvPr>
        </p:nvSpPr>
        <p:spPr/>
        <p:txBody>
          <a:bodyPr/>
          <a:lstStyle/>
          <a:p>
            <a:pPr marL="0" indent="0">
              <a:buNone/>
            </a:pPr>
            <a:r>
              <a:rPr lang="en-US" altLang="zh-CN" dirty="0"/>
              <a:t>  </a:t>
            </a:r>
          </a:p>
        </p:txBody>
      </p:sp>
      <p:sp>
        <p:nvSpPr>
          <p:cNvPr id="10" name="灯片编号占位符 9">
            <a:extLst>
              <a:ext uri="{FF2B5EF4-FFF2-40B4-BE49-F238E27FC236}">
                <a16:creationId xmlns:a16="http://schemas.microsoft.com/office/drawing/2014/main" id="{48F60B8E-359B-5640-AE1C-8B0386E69A37}"/>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EADB0674-9F2F-9048-8F8C-240B2AE1FAC2}" type="slidenum">
              <a:rPr kumimoji="0" lang="zh-CN" altLang="en-US" sz="12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华文中宋" charset="0"/>
                <a:cs typeface="+mn-cs"/>
              </a:rPr>
              <a:t>21</a:t>
            </a:fld>
            <a:endParaRPr kumimoji="0" lang="en-US" altLang="zh-CN" sz="1200" b="1" i="0" u="none" strike="noStrike" kern="1200" cap="none" spc="0" normalizeH="0" baseline="0" noProof="0">
              <a:ln>
                <a:noFill/>
              </a:ln>
              <a:solidFill>
                <a:prstClr val="black">
                  <a:tint val="75000"/>
                </a:prstClr>
              </a:solidFill>
              <a:effectLst/>
              <a:uLnTx/>
              <a:uFillTx/>
              <a:latin typeface="Arial" panose="020B0604020202020204" pitchFamily="34" charset="0"/>
              <a:ea typeface="华文中宋" charset="0"/>
              <a:cs typeface="+mn-cs"/>
            </a:endParaRPr>
          </a:p>
        </p:txBody>
      </p:sp>
      <p:sp>
        <p:nvSpPr>
          <p:cNvPr id="9" name="内容占位符 2">
            <a:extLst>
              <a:ext uri="{FF2B5EF4-FFF2-40B4-BE49-F238E27FC236}">
                <a16:creationId xmlns:a16="http://schemas.microsoft.com/office/drawing/2014/main" id="{00001FE2-6DEA-4143-979D-3159121A09AD}"/>
              </a:ext>
            </a:extLst>
          </p:cNvPr>
          <p:cNvSpPr txBox="1">
            <a:spLocks/>
          </p:cNvSpPr>
          <p:nvPr/>
        </p:nvSpPr>
        <p:spPr>
          <a:xfrm>
            <a:off x="838200" y="1340485"/>
            <a:ext cx="10909300" cy="50615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问题：在</a:t>
            </a:r>
            <a:r>
              <a:rPr lang="en-US" altLang="zh-CN" dirty="0"/>
              <a:t>email</a:t>
            </a:r>
            <a:r>
              <a:rPr lang="zh-CN" altLang="en-US" dirty="0"/>
              <a:t>图</a:t>
            </a:r>
            <a:r>
              <a:rPr lang="en-US" altLang="zh-CN" dirty="0"/>
              <a:t>2018</a:t>
            </a:r>
            <a:r>
              <a:rPr lang="zh-CN" altLang="en-US" dirty="0"/>
              <a:t>节点和</a:t>
            </a:r>
            <a:r>
              <a:rPr lang="en-US" altLang="zh-CN" dirty="0" err="1"/>
              <a:t>epinions</a:t>
            </a:r>
            <a:r>
              <a:rPr lang="zh-CN" altLang="en-US" dirty="0"/>
              <a:t>图</a:t>
            </a:r>
            <a:r>
              <a:rPr lang="en-US" altLang="zh-CN" dirty="0"/>
              <a:t>224</a:t>
            </a:r>
            <a:r>
              <a:rPr lang="zh-CN" altLang="en-US" dirty="0"/>
              <a:t>节点处运行</a:t>
            </a:r>
            <a:r>
              <a:rPr lang="en-US" altLang="zh-CN" dirty="0"/>
              <a:t>BFS</a:t>
            </a:r>
            <a:r>
              <a:rPr lang="zh-CN" altLang="en-US" dirty="0"/>
              <a:t>，判断其所在位置</a:t>
            </a:r>
            <a:endParaRPr lang="en-US" altLang="zh-CN" dirty="0"/>
          </a:p>
          <a:p>
            <a:r>
              <a:rPr lang="zh-CN" altLang="en-US" dirty="0"/>
              <a:t>目前思路：</a:t>
            </a:r>
            <a:endParaRPr lang="en-US" altLang="zh-CN" dirty="0"/>
          </a:p>
          <a:p>
            <a:pPr lvl="1"/>
            <a:r>
              <a:rPr lang="zh-CN" altLang="en-US" dirty="0"/>
              <a:t>通过</a:t>
            </a:r>
            <a:r>
              <a:rPr lang="en-US" altLang="zh-CN" dirty="0"/>
              <a:t>BFS</a:t>
            </a:r>
            <a:r>
              <a:rPr lang="zh-CN" altLang="en-US" dirty="0"/>
              <a:t>计算该点两个方向入链和出链数量</a:t>
            </a:r>
            <a:endParaRPr lang="en-US" altLang="zh-CN" dirty="0"/>
          </a:p>
          <a:p>
            <a:pPr lvl="1"/>
            <a:r>
              <a:rPr lang="zh-CN" altLang="en-US" dirty="0"/>
              <a:t>如果入链远小于出链则该点在</a:t>
            </a:r>
            <a:r>
              <a:rPr lang="en-US" altLang="zh-CN" dirty="0"/>
              <a:t>IN</a:t>
            </a:r>
            <a:r>
              <a:rPr lang="zh-CN" altLang="en-US" dirty="0"/>
              <a:t>上</a:t>
            </a:r>
            <a:endParaRPr lang="en-US" altLang="zh-CN" dirty="0"/>
          </a:p>
          <a:p>
            <a:pPr lvl="1"/>
            <a:r>
              <a:rPr lang="zh-CN" altLang="en-US" dirty="0"/>
              <a:t>如果出链远小于入链则该点在</a:t>
            </a:r>
            <a:r>
              <a:rPr lang="en-US" altLang="zh-CN" dirty="0"/>
              <a:t>OUT</a:t>
            </a:r>
            <a:r>
              <a:rPr lang="zh-CN" altLang="en-US" dirty="0"/>
              <a:t>上</a:t>
            </a:r>
            <a:endParaRPr lang="en-US" altLang="zh-CN" dirty="0"/>
          </a:p>
          <a:p>
            <a:pPr lvl="1"/>
            <a:r>
              <a:rPr lang="zh-CN" altLang="en-US" dirty="0"/>
              <a:t>如果两者都较大则该点在</a:t>
            </a:r>
            <a:r>
              <a:rPr lang="en-US" altLang="zh-CN" dirty="0"/>
              <a:t>SCC</a:t>
            </a:r>
            <a:r>
              <a:rPr lang="zh-CN" altLang="en-US" dirty="0"/>
              <a:t>上</a:t>
            </a:r>
            <a:endParaRPr lang="en-US" altLang="zh-CN" dirty="0"/>
          </a:p>
          <a:p>
            <a:r>
              <a:rPr lang="zh-CN" altLang="en-US" dirty="0"/>
              <a:t>结果：</a:t>
            </a:r>
            <a:endParaRPr lang="en-US" altLang="zh-CN" dirty="0"/>
          </a:p>
          <a:p>
            <a:pPr lvl="1"/>
            <a:r>
              <a:rPr lang="zh-CN" altLang="en-US" dirty="0"/>
              <a:t>点</a:t>
            </a:r>
            <a:r>
              <a:rPr lang="en-US" altLang="zh-CN" dirty="0"/>
              <a:t>2018</a:t>
            </a:r>
            <a:r>
              <a:rPr lang="zh-CN" altLang="en-US" dirty="0"/>
              <a:t>入链为</a:t>
            </a:r>
            <a:r>
              <a:rPr lang="en-US" altLang="zh-CN" dirty="0"/>
              <a:t>0</a:t>
            </a:r>
            <a:r>
              <a:rPr lang="zh-CN" altLang="en-US" dirty="0"/>
              <a:t>，出链为</a:t>
            </a:r>
            <a:r>
              <a:rPr lang="en-US" altLang="zh-CN" dirty="0"/>
              <a:t>70318</a:t>
            </a:r>
            <a:r>
              <a:rPr lang="zh-CN" altLang="en-US" dirty="0"/>
              <a:t>，判断处于</a:t>
            </a:r>
            <a:r>
              <a:rPr lang="en-US" altLang="zh-CN" dirty="0"/>
              <a:t>IN</a:t>
            </a:r>
          </a:p>
          <a:p>
            <a:pPr lvl="1"/>
            <a:r>
              <a:rPr lang="zh-CN" altLang="en-US" dirty="0"/>
              <a:t>点</a:t>
            </a:r>
            <a:r>
              <a:rPr lang="en-US" altLang="zh-CN" dirty="0"/>
              <a:t>224</a:t>
            </a:r>
            <a:r>
              <a:rPr lang="zh-CN" altLang="en-US" dirty="0"/>
              <a:t>入链为</a:t>
            </a:r>
            <a:r>
              <a:rPr lang="en-US" altLang="zh-CN" dirty="0"/>
              <a:t>124677</a:t>
            </a:r>
            <a:r>
              <a:rPr lang="zh-CN" altLang="en-US" dirty="0"/>
              <a:t>，出链为</a:t>
            </a:r>
            <a:r>
              <a:rPr lang="en-US" altLang="zh-CN" dirty="0"/>
              <a:t>100012</a:t>
            </a:r>
            <a:r>
              <a:rPr lang="zh-CN" altLang="en-US" dirty="0"/>
              <a:t>，判断处于</a:t>
            </a:r>
            <a:r>
              <a:rPr lang="en-US" altLang="zh-CN" dirty="0"/>
              <a:t>SCC</a:t>
            </a:r>
          </a:p>
        </p:txBody>
      </p:sp>
    </p:spTree>
    <p:extLst>
      <p:ext uri="{BB962C8B-B14F-4D97-AF65-F5344CB8AC3E}">
        <p14:creationId xmlns:p14="http://schemas.microsoft.com/office/powerpoint/2010/main" val="25940297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0"/>
            <a:ext cx="10515600" cy="1021543"/>
          </a:xfrm>
        </p:spPr>
        <p:txBody>
          <a:bodyPr>
            <a:normAutofit/>
          </a:bodyPr>
          <a:lstStyle/>
          <a:p>
            <a:r>
              <a:rPr lang="en-US" altLang="zh-CN" dirty="0"/>
              <a:t>3 . 1</a:t>
            </a:r>
            <a:r>
              <a:rPr lang="zh-CN" altLang="en-US" dirty="0"/>
              <a:t> </a:t>
            </a:r>
            <a:r>
              <a:rPr lang="en-US" altLang="zh-CN" dirty="0"/>
              <a:t> </a:t>
            </a:r>
            <a:r>
              <a:rPr lang="en" altLang="zh-CN" dirty="0"/>
              <a:t>Question 2 --- Q 2_1</a:t>
            </a:r>
            <a:endParaRPr lang="en-US" altLang="zh-CN" b="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3" name="内容占位符 2"/>
          <p:cNvSpPr>
            <a:spLocks noGrp="1"/>
          </p:cNvSpPr>
          <p:nvPr>
            <p:ph idx="1"/>
          </p:nvPr>
        </p:nvSpPr>
        <p:spPr/>
        <p:txBody>
          <a:bodyPr/>
          <a:lstStyle/>
          <a:p>
            <a:pPr marL="0" indent="0">
              <a:buNone/>
            </a:pPr>
            <a:r>
              <a:rPr lang="en-US" altLang="zh-CN" dirty="0"/>
              <a:t>  </a:t>
            </a:r>
          </a:p>
        </p:txBody>
      </p:sp>
      <p:sp>
        <p:nvSpPr>
          <p:cNvPr id="10" name="灯片编号占位符 9">
            <a:extLst>
              <a:ext uri="{FF2B5EF4-FFF2-40B4-BE49-F238E27FC236}">
                <a16:creationId xmlns:a16="http://schemas.microsoft.com/office/drawing/2014/main" id="{48F60B8E-359B-5640-AE1C-8B0386E69A37}"/>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EADB0674-9F2F-9048-8F8C-240B2AE1FAC2}" type="slidenum">
              <a:rPr kumimoji="0" lang="zh-CN" altLang="en-US" sz="12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华文中宋" charset="0"/>
                <a:cs typeface="+mn-cs"/>
              </a:rPr>
              <a:t>22</a:t>
            </a:fld>
            <a:endParaRPr kumimoji="0" lang="en-US" altLang="zh-CN" sz="1200" b="1" i="0" u="none" strike="noStrike" kern="1200" cap="none" spc="0" normalizeH="0" baseline="0" noProof="0">
              <a:ln>
                <a:noFill/>
              </a:ln>
              <a:solidFill>
                <a:prstClr val="black">
                  <a:tint val="75000"/>
                </a:prstClr>
              </a:solidFill>
              <a:effectLst/>
              <a:uLnTx/>
              <a:uFillTx/>
              <a:latin typeface="Arial" panose="020B0604020202020204" pitchFamily="34" charset="0"/>
              <a:ea typeface="华文中宋" charset="0"/>
              <a:cs typeface="+mn-cs"/>
            </a:endParaRPr>
          </a:p>
        </p:txBody>
      </p:sp>
      <p:pic>
        <p:nvPicPr>
          <p:cNvPr id="6" name="图片 5">
            <a:extLst>
              <a:ext uri="{FF2B5EF4-FFF2-40B4-BE49-F238E27FC236}">
                <a16:creationId xmlns:a16="http://schemas.microsoft.com/office/drawing/2014/main" id="{7E8800A0-972A-5A4B-B3A7-2C42F6821D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5005" y="1227610"/>
            <a:ext cx="6614306" cy="5128740"/>
          </a:xfrm>
          <a:prstGeom prst="rect">
            <a:avLst/>
          </a:prstGeom>
        </p:spPr>
      </p:pic>
    </p:spTree>
    <p:extLst>
      <p:ext uri="{BB962C8B-B14F-4D97-AF65-F5344CB8AC3E}">
        <p14:creationId xmlns:p14="http://schemas.microsoft.com/office/powerpoint/2010/main" val="18416406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0"/>
            <a:ext cx="10515600" cy="1021543"/>
          </a:xfrm>
        </p:spPr>
        <p:txBody>
          <a:bodyPr>
            <a:normAutofit/>
          </a:bodyPr>
          <a:lstStyle/>
          <a:p>
            <a:r>
              <a:rPr lang="en-US" altLang="zh-CN" dirty="0"/>
              <a:t>3 . 2</a:t>
            </a:r>
            <a:r>
              <a:rPr lang="zh-CN" altLang="en-US" dirty="0"/>
              <a:t> </a:t>
            </a:r>
            <a:r>
              <a:rPr lang="en-US" altLang="zh-CN" dirty="0"/>
              <a:t> </a:t>
            </a:r>
            <a:r>
              <a:rPr lang="en" altLang="zh-CN" dirty="0"/>
              <a:t>Question 2 --- Q 2_2</a:t>
            </a:r>
            <a:endParaRPr lang="en-US" altLang="zh-CN" b="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3" name="内容占位符 2"/>
          <p:cNvSpPr>
            <a:spLocks noGrp="1"/>
          </p:cNvSpPr>
          <p:nvPr>
            <p:ph idx="1"/>
          </p:nvPr>
        </p:nvSpPr>
        <p:spPr/>
        <p:txBody>
          <a:bodyPr/>
          <a:lstStyle/>
          <a:p>
            <a:pPr marL="0" indent="0">
              <a:buNone/>
            </a:pPr>
            <a:r>
              <a:rPr lang="en-US" altLang="zh-CN" dirty="0"/>
              <a:t>  </a:t>
            </a:r>
          </a:p>
        </p:txBody>
      </p:sp>
      <p:sp>
        <p:nvSpPr>
          <p:cNvPr id="10" name="灯片编号占位符 9">
            <a:extLst>
              <a:ext uri="{FF2B5EF4-FFF2-40B4-BE49-F238E27FC236}">
                <a16:creationId xmlns:a16="http://schemas.microsoft.com/office/drawing/2014/main" id="{48F60B8E-359B-5640-AE1C-8B0386E69A37}"/>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EADB0674-9F2F-9048-8F8C-240B2AE1FAC2}" type="slidenum">
              <a:rPr kumimoji="0" lang="zh-CN" altLang="en-US" sz="12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华文中宋" charset="0"/>
                <a:cs typeface="+mn-cs"/>
              </a:rPr>
              <a:t>23</a:t>
            </a:fld>
            <a:endParaRPr kumimoji="0" lang="en-US" altLang="zh-CN" sz="1200" b="1" i="0" u="none" strike="noStrike" kern="1200" cap="none" spc="0" normalizeH="0" baseline="0" noProof="0">
              <a:ln>
                <a:noFill/>
              </a:ln>
              <a:solidFill>
                <a:prstClr val="black">
                  <a:tint val="75000"/>
                </a:prstClr>
              </a:solidFill>
              <a:effectLst/>
              <a:uLnTx/>
              <a:uFillTx/>
              <a:latin typeface="Arial" panose="020B0604020202020204" pitchFamily="34" charset="0"/>
              <a:ea typeface="华文中宋" charset="0"/>
              <a:cs typeface="+mn-cs"/>
            </a:endParaRPr>
          </a:p>
        </p:txBody>
      </p:sp>
      <p:sp>
        <p:nvSpPr>
          <p:cNvPr id="9" name="内容占位符 2">
            <a:extLst>
              <a:ext uri="{FF2B5EF4-FFF2-40B4-BE49-F238E27FC236}">
                <a16:creationId xmlns:a16="http://schemas.microsoft.com/office/drawing/2014/main" id="{00001FE2-6DEA-4143-979D-3159121A09AD}"/>
              </a:ext>
            </a:extLst>
          </p:cNvPr>
          <p:cNvSpPr txBox="1">
            <a:spLocks/>
          </p:cNvSpPr>
          <p:nvPr/>
        </p:nvSpPr>
        <p:spPr>
          <a:xfrm>
            <a:off x="838200" y="1340485"/>
            <a:ext cx="10909300" cy="50615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问题：在</a:t>
            </a:r>
            <a:r>
              <a:rPr lang="en-US" altLang="zh-CN" dirty="0"/>
              <a:t>email</a:t>
            </a:r>
            <a:r>
              <a:rPr lang="zh-CN" altLang="en-US" dirty="0"/>
              <a:t>和</a:t>
            </a:r>
            <a:r>
              <a:rPr lang="en-US" altLang="zh-CN" dirty="0" err="1"/>
              <a:t>epinions</a:t>
            </a:r>
            <a:r>
              <a:rPr lang="zh-CN" altLang="en-US" dirty="0"/>
              <a:t>上分别随机选取</a:t>
            </a:r>
            <a:r>
              <a:rPr lang="en-US" altLang="zh-CN" dirty="0"/>
              <a:t>100</a:t>
            </a:r>
            <a:r>
              <a:rPr lang="zh-CN" altLang="en-US" dirty="0"/>
              <a:t>个点，对每个点执行</a:t>
            </a:r>
            <a:r>
              <a:rPr lang="en-US" altLang="zh-CN" dirty="0"/>
              <a:t>inward</a:t>
            </a:r>
            <a:r>
              <a:rPr lang="zh-CN" altLang="en-US" dirty="0"/>
              <a:t>和</a:t>
            </a:r>
            <a:r>
              <a:rPr lang="en-US" altLang="zh-CN" dirty="0"/>
              <a:t>outward</a:t>
            </a:r>
            <a:r>
              <a:rPr lang="zh-CN" altLang="en-US" dirty="0"/>
              <a:t>的</a:t>
            </a:r>
            <a:r>
              <a:rPr lang="en-US" altLang="zh-CN" dirty="0"/>
              <a:t>BFS</a:t>
            </a:r>
            <a:r>
              <a:rPr lang="zh-CN" altLang="en-US" dirty="0"/>
              <a:t>，以最后得到的</a:t>
            </a:r>
            <a:r>
              <a:rPr lang="en-US" altLang="zh-CN" dirty="0" err="1"/>
              <a:t>BfsTree</a:t>
            </a:r>
            <a:r>
              <a:rPr lang="zh-CN" altLang="en-US" dirty="0"/>
              <a:t>的点个数为纵坐标得到四张图。通过观察得到的图像来讨论</a:t>
            </a:r>
            <a:r>
              <a:rPr lang="en-US" altLang="zh-CN" dirty="0"/>
              <a:t>SCC</a:t>
            </a:r>
            <a:r>
              <a:rPr lang="zh-CN" altLang="en-US" dirty="0"/>
              <a:t>、</a:t>
            </a:r>
            <a:r>
              <a:rPr lang="en-US" altLang="zh-CN" dirty="0"/>
              <a:t>IN</a:t>
            </a:r>
            <a:r>
              <a:rPr lang="zh-CN" altLang="en-US" dirty="0"/>
              <a:t>、</a:t>
            </a:r>
            <a:r>
              <a:rPr lang="en-US" altLang="zh-CN" dirty="0"/>
              <a:t>OUT</a:t>
            </a:r>
            <a:r>
              <a:rPr lang="zh-CN" altLang="en-US" dirty="0"/>
              <a:t>的相对大小。</a:t>
            </a:r>
            <a:endParaRPr lang="en-US" altLang="zh-CN" dirty="0"/>
          </a:p>
          <a:p>
            <a:r>
              <a:rPr lang="zh-CN" altLang="en-US" dirty="0"/>
              <a:t>思路：</a:t>
            </a:r>
            <a:endParaRPr lang="en-US" altLang="zh-CN" dirty="0"/>
          </a:p>
          <a:p>
            <a:pPr lvl="1"/>
            <a:r>
              <a:rPr lang="zh-CN" altLang="en-US" dirty="0"/>
              <a:t>观察执行</a:t>
            </a:r>
            <a:r>
              <a:rPr lang="en-US" altLang="zh-CN" dirty="0"/>
              <a:t>outward</a:t>
            </a:r>
            <a:r>
              <a:rPr lang="zh-CN" altLang="en-US" dirty="0"/>
              <a:t>的</a:t>
            </a:r>
            <a:r>
              <a:rPr lang="en-US" altLang="zh-CN" dirty="0"/>
              <a:t>BFS</a:t>
            </a:r>
            <a:r>
              <a:rPr lang="zh-CN" altLang="en-US" dirty="0"/>
              <a:t>的图像，图像激增点（</a:t>
            </a:r>
            <a:r>
              <a:rPr lang="en-US" altLang="zh-CN" dirty="0"/>
              <a:t>y</a:t>
            </a:r>
            <a:r>
              <a:rPr lang="zh-CN" altLang="en-US" dirty="0"/>
              <a:t>值突然增大的点）的</a:t>
            </a:r>
            <a:r>
              <a:rPr lang="en-US" altLang="zh-CN" dirty="0"/>
              <a:t>x</a:t>
            </a:r>
            <a:r>
              <a:rPr lang="zh-CN" altLang="en-US" dirty="0"/>
              <a:t>值当做</a:t>
            </a:r>
            <a:r>
              <a:rPr lang="en-US" altLang="zh-CN" dirty="0"/>
              <a:t>OUT</a:t>
            </a:r>
            <a:r>
              <a:rPr lang="zh-CN" altLang="en-US" dirty="0"/>
              <a:t>节点的比例。</a:t>
            </a:r>
          </a:p>
          <a:p>
            <a:pPr lvl="1"/>
            <a:r>
              <a:rPr lang="zh-CN" altLang="en-US" dirty="0"/>
              <a:t>同理，</a:t>
            </a:r>
            <a:r>
              <a:rPr lang="en-US" altLang="zh-CN" dirty="0"/>
              <a:t>inward</a:t>
            </a:r>
            <a:r>
              <a:rPr lang="zh-CN" altLang="en-US" dirty="0"/>
              <a:t>的</a:t>
            </a:r>
            <a:r>
              <a:rPr lang="en-US" altLang="zh-CN" dirty="0"/>
              <a:t>BFS</a:t>
            </a:r>
            <a:r>
              <a:rPr lang="zh-CN" altLang="en-US" dirty="0"/>
              <a:t>的图像激增点的</a:t>
            </a:r>
            <a:r>
              <a:rPr lang="en-US" altLang="zh-CN" dirty="0"/>
              <a:t>x</a:t>
            </a:r>
            <a:r>
              <a:rPr lang="zh-CN" altLang="en-US" dirty="0"/>
              <a:t>值为</a:t>
            </a:r>
            <a:r>
              <a:rPr lang="en-US" altLang="zh-CN" dirty="0"/>
              <a:t>IN</a:t>
            </a:r>
            <a:r>
              <a:rPr lang="zh-CN" altLang="en-US" dirty="0"/>
              <a:t>节点的比例。</a:t>
            </a:r>
          </a:p>
          <a:p>
            <a:pPr lvl="1"/>
            <a:r>
              <a:rPr lang="zh-CN" altLang="en-US" dirty="0"/>
              <a:t>计算完</a:t>
            </a:r>
            <a:r>
              <a:rPr lang="en-US" altLang="zh-CN" dirty="0"/>
              <a:t>IN</a:t>
            </a:r>
            <a:r>
              <a:rPr lang="zh-CN" altLang="en-US" dirty="0"/>
              <a:t>和</a:t>
            </a:r>
            <a:r>
              <a:rPr lang="en-US" altLang="zh-CN" dirty="0"/>
              <a:t>OUT</a:t>
            </a:r>
            <a:r>
              <a:rPr lang="zh-CN" altLang="en-US" dirty="0"/>
              <a:t>时，剩下的即为</a:t>
            </a:r>
            <a:r>
              <a:rPr lang="en-US" altLang="zh-CN" dirty="0"/>
              <a:t>SCC</a:t>
            </a:r>
            <a:r>
              <a:rPr lang="zh-CN" altLang="en-US" dirty="0"/>
              <a:t>的比例。</a:t>
            </a:r>
          </a:p>
          <a:p>
            <a:endParaRPr lang="zh-CN" altLang="en-US" dirty="0"/>
          </a:p>
        </p:txBody>
      </p:sp>
    </p:spTree>
    <p:extLst>
      <p:ext uri="{BB962C8B-B14F-4D97-AF65-F5344CB8AC3E}">
        <p14:creationId xmlns:p14="http://schemas.microsoft.com/office/powerpoint/2010/main" val="29388572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0"/>
            <a:ext cx="10515600" cy="1021543"/>
          </a:xfrm>
        </p:spPr>
        <p:txBody>
          <a:bodyPr>
            <a:normAutofit/>
          </a:bodyPr>
          <a:lstStyle/>
          <a:p>
            <a:r>
              <a:rPr lang="en-US" altLang="zh-CN" dirty="0"/>
              <a:t>3 . 2</a:t>
            </a:r>
            <a:r>
              <a:rPr lang="zh-CN" altLang="en-US" dirty="0"/>
              <a:t> </a:t>
            </a:r>
            <a:r>
              <a:rPr lang="en-US" altLang="zh-CN" dirty="0"/>
              <a:t> </a:t>
            </a:r>
            <a:r>
              <a:rPr lang="en" altLang="zh-CN" dirty="0"/>
              <a:t>Question 2 --- Q 2_2</a:t>
            </a:r>
            <a:endParaRPr lang="en-US" altLang="zh-CN" b="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3" name="内容占位符 2"/>
          <p:cNvSpPr>
            <a:spLocks noGrp="1"/>
          </p:cNvSpPr>
          <p:nvPr>
            <p:ph idx="1"/>
          </p:nvPr>
        </p:nvSpPr>
        <p:spPr/>
        <p:txBody>
          <a:bodyPr/>
          <a:lstStyle/>
          <a:p>
            <a:pPr marL="0" indent="0">
              <a:buNone/>
            </a:pPr>
            <a:r>
              <a:rPr lang="en-US" altLang="zh-CN" dirty="0"/>
              <a:t>  </a:t>
            </a:r>
          </a:p>
        </p:txBody>
      </p:sp>
      <p:sp>
        <p:nvSpPr>
          <p:cNvPr id="10" name="灯片编号占位符 9">
            <a:extLst>
              <a:ext uri="{FF2B5EF4-FFF2-40B4-BE49-F238E27FC236}">
                <a16:creationId xmlns:a16="http://schemas.microsoft.com/office/drawing/2014/main" id="{48F60B8E-359B-5640-AE1C-8B0386E69A37}"/>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EADB0674-9F2F-9048-8F8C-240B2AE1FAC2}" type="slidenum">
              <a:rPr kumimoji="0" lang="zh-CN" altLang="en-US" sz="12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华文中宋" charset="0"/>
                <a:cs typeface="+mn-cs"/>
              </a:rPr>
              <a:t>24</a:t>
            </a:fld>
            <a:endParaRPr kumimoji="0" lang="en-US" altLang="zh-CN" sz="1200" b="1" i="0" u="none" strike="noStrike" kern="1200" cap="none" spc="0" normalizeH="0" baseline="0" noProof="0">
              <a:ln>
                <a:noFill/>
              </a:ln>
              <a:solidFill>
                <a:prstClr val="black">
                  <a:tint val="75000"/>
                </a:prstClr>
              </a:solidFill>
              <a:effectLst/>
              <a:uLnTx/>
              <a:uFillTx/>
              <a:latin typeface="Arial" panose="020B0604020202020204" pitchFamily="34" charset="0"/>
              <a:ea typeface="华文中宋" charset="0"/>
              <a:cs typeface="+mn-cs"/>
            </a:endParaRPr>
          </a:p>
        </p:txBody>
      </p:sp>
      <p:pic>
        <p:nvPicPr>
          <p:cNvPr id="6" name="图片 5">
            <a:extLst>
              <a:ext uri="{FF2B5EF4-FFF2-40B4-BE49-F238E27FC236}">
                <a16:creationId xmlns:a16="http://schemas.microsoft.com/office/drawing/2014/main" id="{78B57E8A-0F90-014F-9EF7-5812649187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0748" y="1690688"/>
            <a:ext cx="5372100" cy="4029075"/>
          </a:xfrm>
          <a:prstGeom prst="rect">
            <a:avLst/>
          </a:prstGeom>
        </p:spPr>
      </p:pic>
      <p:pic>
        <p:nvPicPr>
          <p:cNvPr id="7" name="图片 6">
            <a:extLst>
              <a:ext uri="{FF2B5EF4-FFF2-40B4-BE49-F238E27FC236}">
                <a16:creationId xmlns:a16="http://schemas.microsoft.com/office/drawing/2014/main" id="{4D44F479-6F75-0D43-971C-1E9B3E8826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9152" y="1690689"/>
            <a:ext cx="4992548" cy="4029074"/>
          </a:xfrm>
          <a:prstGeom prst="rect">
            <a:avLst/>
          </a:prstGeom>
        </p:spPr>
      </p:pic>
    </p:spTree>
    <p:extLst>
      <p:ext uri="{BB962C8B-B14F-4D97-AF65-F5344CB8AC3E}">
        <p14:creationId xmlns:p14="http://schemas.microsoft.com/office/powerpoint/2010/main" val="23151493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0"/>
            <a:ext cx="10515600" cy="1021543"/>
          </a:xfrm>
        </p:spPr>
        <p:txBody>
          <a:bodyPr>
            <a:normAutofit/>
          </a:bodyPr>
          <a:lstStyle/>
          <a:p>
            <a:r>
              <a:rPr lang="en-US" altLang="zh-CN" dirty="0"/>
              <a:t>3 . 3</a:t>
            </a:r>
            <a:r>
              <a:rPr lang="zh-CN" altLang="en-US" dirty="0"/>
              <a:t> </a:t>
            </a:r>
            <a:r>
              <a:rPr lang="en-US" altLang="zh-CN" dirty="0"/>
              <a:t> </a:t>
            </a:r>
            <a:r>
              <a:rPr lang="en" altLang="zh-CN" dirty="0"/>
              <a:t>Question 2 --- Q 2_3</a:t>
            </a:r>
            <a:endParaRPr lang="en-US" altLang="zh-CN" b="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3" name="内容占位符 2"/>
          <p:cNvSpPr>
            <a:spLocks noGrp="1"/>
          </p:cNvSpPr>
          <p:nvPr>
            <p:ph idx="1"/>
          </p:nvPr>
        </p:nvSpPr>
        <p:spPr/>
        <p:txBody>
          <a:bodyPr/>
          <a:lstStyle/>
          <a:p>
            <a:pPr marL="0" indent="0">
              <a:buNone/>
            </a:pPr>
            <a:r>
              <a:rPr lang="en-US" altLang="zh-CN" dirty="0"/>
              <a:t>  </a:t>
            </a:r>
          </a:p>
        </p:txBody>
      </p:sp>
      <p:sp>
        <p:nvSpPr>
          <p:cNvPr id="10" name="灯片编号占位符 9">
            <a:extLst>
              <a:ext uri="{FF2B5EF4-FFF2-40B4-BE49-F238E27FC236}">
                <a16:creationId xmlns:a16="http://schemas.microsoft.com/office/drawing/2014/main" id="{48F60B8E-359B-5640-AE1C-8B0386E69A37}"/>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EADB0674-9F2F-9048-8F8C-240B2AE1FAC2}" type="slidenum">
              <a:rPr kumimoji="0" lang="zh-CN" altLang="en-US" sz="12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华文中宋" charset="0"/>
                <a:cs typeface="+mn-cs"/>
              </a:rPr>
              <a:t>25</a:t>
            </a:fld>
            <a:endParaRPr kumimoji="0" lang="en-US" altLang="zh-CN" sz="1200" b="1" i="0" u="none" strike="noStrike" kern="1200" cap="none" spc="0" normalizeH="0" baseline="0" noProof="0">
              <a:ln>
                <a:noFill/>
              </a:ln>
              <a:solidFill>
                <a:prstClr val="black">
                  <a:tint val="75000"/>
                </a:prstClr>
              </a:solidFill>
              <a:effectLst/>
              <a:uLnTx/>
              <a:uFillTx/>
              <a:latin typeface="Arial" panose="020B0604020202020204" pitchFamily="34" charset="0"/>
              <a:ea typeface="华文中宋" charset="0"/>
              <a:cs typeface="+mn-cs"/>
            </a:endParaRPr>
          </a:p>
        </p:txBody>
      </p:sp>
      <p:sp>
        <p:nvSpPr>
          <p:cNvPr id="9" name="内容占位符 2">
            <a:extLst>
              <a:ext uri="{FF2B5EF4-FFF2-40B4-BE49-F238E27FC236}">
                <a16:creationId xmlns:a16="http://schemas.microsoft.com/office/drawing/2014/main" id="{00001FE2-6DEA-4143-979D-3159121A09AD}"/>
              </a:ext>
            </a:extLst>
          </p:cNvPr>
          <p:cNvSpPr txBox="1">
            <a:spLocks/>
          </p:cNvSpPr>
          <p:nvPr/>
        </p:nvSpPr>
        <p:spPr>
          <a:xfrm>
            <a:off x="838200" y="1340485"/>
            <a:ext cx="10909300" cy="50615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问题：计算网络中各个部分的大小</a:t>
            </a:r>
            <a:endParaRPr lang="en-US" altLang="zh-CN" dirty="0"/>
          </a:p>
          <a:p>
            <a:r>
              <a:rPr lang="zh-CN" altLang="en-US" dirty="0"/>
              <a:t>思路：</a:t>
            </a:r>
            <a:endParaRPr lang="en-US" altLang="zh-CN" dirty="0"/>
          </a:p>
          <a:p>
            <a:pPr lvl="1"/>
            <a:r>
              <a:rPr lang="en-US" altLang="zh-CN" dirty="0"/>
              <a:t>IN</a:t>
            </a:r>
            <a:r>
              <a:rPr lang="zh-CN" altLang="en-US" dirty="0"/>
              <a:t>：</a:t>
            </a:r>
            <a:r>
              <a:rPr lang="en-US" altLang="zh-CN" dirty="0"/>
              <a:t>SCC</a:t>
            </a:r>
            <a:r>
              <a:rPr lang="zh-CN" altLang="en-US" dirty="0"/>
              <a:t>中任一节点的链入点数 </a:t>
            </a:r>
            <a:r>
              <a:rPr lang="en-US" altLang="zh-CN" dirty="0"/>
              <a:t>– SCC</a:t>
            </a:r>
            <a:r>
              <a:rPr lang="zh-CN" altLang="en-US" dirty="0"/>
              <a:t>中节点的数量</a:t>
            </a:r>
            <a:endParaRPr lang="en-US" altLang="zh-CN" dirty="0"/>
          </a:p>
          <a:p>
            <a:pPr lvl="1"/>
            <a:r>
              <a:rPr lang="en-US" altLang="zh-CN" dirty="0"/>
              <a:t>OUT</a:t>
            </a:r>
            <a:r>
              <a:rPr lang="zh-CN" altLang="en-US" dirty="0"/>
              <a:t>：</a:t>
            </a:r>
            <a:r>
              <a:rPr lang="en-US" altLang="zh-CN" dirty="0"/>
              <a:t> SCC</a:t>
            </a:r>
            <a:r>
              <a:rPr lang="zh-CN" altLang="en-US" dirty="0"/>
              <a:t>中任一节点的链出点数 </a:t>
            </a:r>
            <a:r>
              <a:rPr lang="en-US" altLang="zh-CN" dirty="0"/>
              <a:t>– SCC</a:t>
            </a:r>
            <a:r>
              <a:rPr lang="zh-CN" altLang="en-US" dirty="0"/>
              <a:t>中节点的数量</a:t>
            </a:r>
            <a:endParaRPr lang="en-US" altLang="zh-CN" dirty="0"/>
          </a:p>
          <a:p>
            <a:pPr lvl="1"/>
            <a:r>
              <a:rPr lang="en-US" altLang="zh-CN" dirty="0"/>
              <a:t>SCC</a:t>
            </a:r>
            <a:r>
              <a:rPr lang="zh-CN" altLang="en-US" dirty="0"/>
              <a:t>：图中最大的强连通区域</a:t>
            </a:r>
            <a:r>
              <a:rPr lang="en-US" altLang="zh-CN" dirty="0" err="1"/>
              <a:t>MxSCC</a:t>
            </a:r>
            <a:endParaRPr lang="en-US" altLang="zh-CN" dirty="0"/>
          </a:p>
          <a:p>
            <a:pPr lvl="1"/>
            <a:r>
              <a:rPr lang="en-US" altLang="zh-CN" dirty="0"/>
              <a:t>TENDRILS+TUBES</a:t>
            </a:r>
            <a:r>
              <a:rPr lang="zh-CN" altLang="en-US" dirty="0"/>
              <a:t>：</a:t>
            </a:r>
            <a:r>
              <a:rPr lang="en-US" altLang="zh-CN" dirty="0" err="1"/>
              <a:t>MxWCC</a:t>
            </a:r>
            <a:r>
              <a:rPr lang="zh-CN" altLang="en-US" dirty="0"/>
              <a:t>节点数量 </a:t>
            </a:r>
            <a:r>
              <a:rPr lang="en-US" altLang="zh-CN" dirty="0"/>
              <a:t>– IN\OUT\SCC</a:t>
            </a:r>
            <a:r>
              <a:rPr lang="zh-CN" altLang="en-US" dirty="0"/>
              <a:t>三者的节点总数</a:t>
            </a:r>
            <a:endParaRPr lang="en-US" altLang="zh-CN" dirty="0"/>
          </a:p>
          <a:p>
            <a:pPr lvl="1"/>
            <a:r>
              <a:rPr lang="en-US" altLang="zh-CN" dirty="0"/>
              <a:t>DISCONNECTED</a:t>
            </a:r>
            <a:r>
              <a:rPr lang="zh-CN" altLang="en-US" dirty="0"/>
              <a:t>：节点总数 </a:t>
            </a:r>
            <a:r>
              <a:rPr lang="en-US" altLang="zh-CN" dirty="0"/>
              <a:t>– </a:t>
            </a:r>
            <a:r>
              <a:rPr lang="en-US" altLang="zh-CN" dirty="0" err="1"/>
              <a:t>MxWCC</a:t>
            </a:r>
            <a:r>
              <a:rPr lang="zh-CN" altLang="en-US" dirty="0"/>
              <a:t>节点数量</a:t>
            </a:r>
            <a:endParaRPr lang="en-US" altLang="zh-CN" dirty="0"/>
          </a:p>
          <a:p>
            <a:pPr lvl="1"/>
            <a:endParaRPr lang="zh-CN" altLang="en-US" dirty="0"/>
          </a:p>
        </p:txBody>
      </p:sp>
    </p:spTree>
    <p:extLst>
      <p:ext uri="{BB962C8B-B14F-4D97-AF65-F5344CB8AC3E}">
        <p14:creationId xmlns:p14="http://schemas.microsoft.com/office/powerpoint/2010/main" val="7582014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0"/>
            <a:ext cx="10515600" cy="1021543"/>
          </a:xfrm>
        </p:spPr>
        <p:txBody>
          <a:bodyPr>
            <a:normAutofit/>
          </a:bodyPr>
          <a:lstStyle/>
          <a:p>
            <a:r>
              <a:rPr lang="en-US" altLang="zh-CN" dirty="0"/>
              <a:t>3 . 3</a:t>
            </a:r>
            <a:r>
              <a:rPr lang="zh-CN" altLang="en-US" dirty="0"/>
              <a:t> </a:t>
            </a:r>
            <a:r>
              <a:rPr lang="en-US" altLang="zh-CN" dirty="0"/>
              <a:t> </a:t>
            </a:r>
            <a:r>
              <a:rPr lang="en" altLang="zh-CN" dirty="0"/>
              <a:t>Question 2 --- Q 2_3</a:t>
            </a:r>
            <a:endParaRPr lang="en-US" altLang="zh-CN" b="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3" name="内容占位符 2"/>
          <p:cNvSpPr>
            <a:spLocks noGrp="1"/>
          </p:cNvSpPr>
          <p:nvPr>
            <p:ph idx="1"/>
          </p:nvPr>
        </p:nvSpPr>
        <p:spPr/>
        <p:txBody>
          <a:bodyPr/>
          <a:lstStyle/>
          <a:p>
            <a:pPr marL="0" indent="0">
              <a:buNone/>
            </a:pPr>
            <a:r>
              <a:rPr lang="en-US" altLang="zh-CN" dirty="0"/>
              <a:t>  </a:t>
            </a:r>
          </a:p>
        </p:txBody>
      </p:sp>
      <p:sp>
        <p:nvSpPr>
          <p:cNvPr id="10" name="灯片编号占位符 9">
            <a:extLst>
              <a:ext uri="{FF2B5EF4-FFF2-40B4-BE49-F238E27FC236}">
                <a16:creationId xmlns:a16="http://schemas.microsoft.com/office/drawing/2014/main" id="{48F60B8E-359B-5640-AE1C-8B0386E69A37}"/>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EADB0674-9F2F-9048-8F8C-240B2AE1FAC2}" type="slidenum">
              <a:rPr kumimoji="0" lang="zh-CN" altLang="en-US" sz="12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华文中宋" charset="0"/>
                <a:cs typeface="+mn-cs"/>
              </a:rPr>
              <a:t>26</a:t>
            </a:fld>
            <a:endParaRPr kumimoji="0" lang="en-US" altLang="zh-CN" sz="1200" b="1" i="0" u="none" strike="noStrike" kern="1200" cap="none" spc="0" normalizeH="0" baseline="0" noProof="0">
              <a:ln>
                <a:noFill/>
              </a:ln>
              <a:solidFill>
                <a:prstClr val="black">
                  <a:tint val="75000"/>
                </a:prstClr>
              </a:solidFill>
              <a:effectLst/>
              <a:uLnTx/>
              <a:uFillTx/>
              <a:latin typeface="Arial" panose="020B0604020202020204" pitchFamily="34" charset="0"/>
              <a:ea typeface="华文中宋" charset="0"/>
              <a:cs typeface="+mn-cs"/>
            </a:endParaRPr>
          </a:p>
        </p:txBody>
      </p:sp>
      <p:pic>
        <p:nvPicPr>
          <p:cNvPr id="6" name="图片 5">
            <a:extLst>
              <a:ext uri="{FF2B5EF4-FFF2-40B4-BE49-F238E27FC236}">
                <a16:creationId xmlns:a16="http://schemas.microsoft.com/office/drawing/2014/main" id="{6112B2EF-8D4E-AE45-AEE1-DC07D011F7DA}"/>
              </a:ext>
            </a:extLst>
          </p:cNvPr>
          <p:cNvPicPr>
            <a:picLocks noChangeAspect="1"/>
          </p:cNvPicPr>
          <p:nvPr/>
        </p:nvPicPr>
        <p:blipFill rotWithShape="1">
          <a:blip r:embed="rId3">
            <a:extLst>
              <a:ext uri="{28A0092B-C50C-407E-A947-70E740481C1C}">
                <a14:useLocalDpi xmlns:a14="http://schemas.microsoft.com/office/drawing/2010/main" val="0"/>
              </a:ext>
            </a:extLst>
          </a:blip>
          <a:srcRect r="46758" b="54985"/>
          <a:stretch/>
        </p:blipFill>
        <p:spPr>
          <a:xfrm>
            <a:off x="1841248" y="1472232"/>
            <a:ext cx="8509504" cy="4045000"/>
          </a:xfrm>
          <a:prstGeom prst="rect">
            <a:avLst/>
          </a:prstGeom>
        </p:spPr>
      </p:pic>
    </p:spTree>
    <p:extLst>
      <p:ext uri="{BB962C8B-B14F-4D97-AF65-F5344CB8AC3E}">
        <p14:creationId xmlns:p14="http://schemas.microsoft.com/office/powerpoint/2010/main" val="1553677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0"/>
            <a:ext cx="10515600" cy="1021543"/>
          </a:xfrm>
        </p:spPr>
        <p:txBody>
          <a:bodyPr>
            <a:normAutofit/>
          </a:bodyPr>
          <a:lstStyle/>
          <a:p>
            <a:r>
              <a:rPr lang="en-US" altLang="zh-CN" dirty="0"/>
              <a:t>3 . 3</a:t>
            </a:r>
            <a:r>
              <a:rPr lang="zh-CN" altLang="en-US" dirty="0"/>
              <a:t> </a:t>
            </a:r>
            <a:r>
              <a:rPr lang="en-US" altLang="zh-CN" dirty="0"/>
              <a:t> </a:t>
            </a:r>
            <a:r>
              <a:rPr lang="en" altLang="zh-CN" dirty="0"/>
              <a:t>Question 2 --- Q 2_3</a:t>
            </a:r>
            <a:endParaRPr lang="en-US" altLang="zh-CN" b="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3" name="内容占位符 2"/>
          <p:cNvSpPr>
            <a:spLocks noGrp="1"/>
          </p:cNvSpPr>
          <p:nvPr>
            <p:ph idx="1"/>
          </p:nvPr>
        </p:nvSpPr>
        <p:spPr/>
        <p:txBody>
          <a:bodyPr/>
          <a:lstStyle/>
          <a:p>
            <a:pPr marL="0" indent="0">
              <a:buNone/>
            </a:pPr>
            <a:r>
              <a:rPr lang="en-US" altLang="zh-CN" dirty="0"/>
              <a:t>  </a:t>
            </a:r>
          </a:p>
        </p:txBody>
      </p:sp>
      <p:sp>
        <p:nvSpPr>
          <p:cNvPr id="10" name="灯片编号占位符 9">
            <a:extLst>
              <a:ext uri="{FF2B5EF4-FFF2-40B4-BE49-F238E27FC236}">
                <a16:creationId xmlns:a16="http://schemas.microsoft.com/office/drawing/2014/main" id="{48F60B8E-359B-5640-AE1C-8B0386E69A37}"/>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EADB0674-9F2F-9048-8F8C-240B2AE1FAC2}" type="slidenum">
              <a:rPr kumimoji="0" lang="zh-CN" altLang="en-US" sz="12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华文中宋" charset="0"/>
                <a:cs typeface="+mn-cs"/>
              </a:rPr>
              <a:t>27</a:t>
            </a:fld>
            <a:endParaRPr kumimoji="0" lang="en-US" altLang="zh-CN" sz="1200" b="1" i="0" u="none" strike="noStrike" kern="1200" cap="none" spc="0" normalizeH="0" baseline="0" noProof="0">
              <a:ln>
                <a:noFill/>
              </a:ln>
              <a:solidFill>
                <a:prstClr val="black">
                  <a:tint val="75000"/>
                </a:prstClr>
              </a:solidFill>
              <a:effectLst/>
              <a:uLnTx/>
              <a:uFillTx/>
              <a:latin typeface="Arial" panose="020B0604020202020204" pitchFamily="34" charset="0"/>
              <a:ea typeface="华文中宋" charset="0"/>
              <a:cs typeface="+mn-cs"/>
            </a:endParaRPr>
          </a:p>
        </p:txBody>
      </p:sp>
      <p:pic>
        <p:nvPicPr>
          <p:cNvPr id="7" name="图片 6">
            <a:extLst>
              <a:ext uri="{FF2B5EF4-FFF2-40B4-BE49-F238E27FC236}">
                <a16:creationId xmlns:a16="http://schemas.microsoft.com/office/drawing/2014/main" id="{BF24807B-A802-8D46-B65D-7380989D44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7899" y="1955408"/>
            <a:ext cx="9156201" cy="3784210"/>
          </a:xfrm>
          <a:prstGeom prst="rect">
            <a:avLst/>
          </a:prstGeom>
        </p:spPr>
      </p:pic>
    </p:spTree>
    <p:extLst>
      <p:ext uri="{BB962C8B-B14F-4D97-AF65-F5344CB8AC3E}">
        <p14:creationId xmlns:p14="http://schemas.microsoft.com/office/powerpoint/2010/main" val="18628448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0"/>
            <a:ext cx="10515600" cy="1021543"/>
          </a:xfrm>
        </p:spPr>
        <p:txBody>
          <a:bodyPr>
            <a:normAutofit/>
          </a:bodyPr>
          <a:lstStyle/>
          <a:p>
            <a:r>
              <a:rPr lang="en-US" altLang="zh-CN" dirty="0"/>
              <a:t>3 . 4</a:t>
            </a:r>
            <a:r>
              <a:rPr lang="zh-CN" altLang="en-US" dirty="0"/>
              <a:t> </a:t>
            </a:r>
            <a:r>
              <a:rPr lang="en-US" altLang="zh-CN" dirty="0"/>
              <a:t> </a:t>
            </a:r>
            <a:r>
              <a:rPr lang="en" altLang="zh-CN" dirty="0"/>
              <a:t>Question 2 --- Q 2_4</a:t>
            </a:r>
            <a:endParaRPr lang="en-US" altLang="zh-CN" b="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3" name="内容占位符 2"/>
          <p:cNvSpPr>
            <a:spLocks noGrp="1"/>
          </p:cNvSpPr>
          <p:nvPr>
            <p:ph idx="1"/>
          </p:nvPr>
        </p:nvSpPr>
        <p:spPr/>
        <p:txBody>
          <a:bodyPr/>
          <a:lstStyle/>
          <a:p>
            <a:pPr marL="0" indent="0">
              <a:buNone/>
            </a:pPr>
            <a:r>
              <a:rPr lang="en-US" altLang="zh-CN" dirty="0"/>
              <a:t>  </a:t>
            </a:r>
          </a:p>
        </p:txBody>
      </p:sp>
      <p:sp>
        <p:nvSpPr>
          <p:cNvPr id="10" name="灯片编号占位符 9">
            <a:extLst>
              <a:ext uri="{FF2B5EF4-FFF2-40B4-BE49-F238E27FC236}">
                <a16:creationId xmlns:a16="http://schemas.microsoft.com/office/drawing/2014/main" id="{48F60B8E-359B-5640-AE1C-8B0386E69A37}"/>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EADB0674-9F2F-9048-8F8C-240B2AE1FAC2}" type="slidenum">
              <a:rPr kumimoji="0" lang="zh-CN" altLang="en-US" sz="12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华文中宋" charset="0"/>
                <a:cs typeface="+mn-cs"/>
              </a:rPr>
              <a:t>28</a:t>
            </a:fld>
            <a:endParaRPr kumimoji="0" lang="en-US" altLang="zh-CN" sz="1200" b="1" i="0" u="none" strike="noStrike" kern="1200" cap="none" spc="0" normalizeH="0" baseline="0" noProof="0">
              <a:ln>
                <a:noFill/>
              </a:ln>
              <a:solidFill>
                <a:prstClr val="black">
                  <a:tint val="75000"/>
                </a:prstClr>
              </a:solidFill>
              <a:effectLst/>
              <a:uLnTx/>
              <a:uFillTx/>
              <a:latin typeface="Arial" panose="020B0604020202020204" pitchFamily="34" charset="0"/>
              <a:ea typeface="华文中宋" charset="0"/>
              <a:cs typeface="+mn-cs"/>
            </a:endParaRPr>
          </a:p>
        </p:txBody>
      </p:sp>
      <p:sp>
        <p:nvSpPr>
          <p:cNvPr id="9" name="内容占位符 2">
            <a:extLst>
              <a:ext uri="{FF2B5EF4-FFF2-40B4-BE49-F238E27FC236}">
                <a16:creationId xmlns:a16="http://schemas.microsoft.com/office/drawing/2014/main" id="{00001FE2-6DEA-4143-979D-3159121A09AD}"/>
              </a:ext>
            </a:extLst>
          </p:cNvPr>
          <p:cNvSpPr txBox="1">
            <a:spLocks/>
          </p:cNvSpPr>
          <p:nvPr/>
        </p:nvSpPr>
        <p:spPr>
          <a:xfrm>
            <a:off x="838200" y="1340485"/>
            <a:ext cx="10909300" cy="50615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问题：计算网络中随机起终点可达的概率</a:t>
            </a:r>
            <a:endParaRPr lang="en-US" altLang="zh-CN" dirty="0"/>
          </a:p>
          <a:p>
            <a:r>
              <a:rPr lang="zh-CN" altLang="en-US" dirty="0"/>
              <a:t>思路：</a:t>
            </a:r>
            <a:endParaRPr lang="en-US" altLang="zh-CN" dirty="0"/>
          </a:p>
          <a:p>
            <a:pPr lvl="1"/>
            <a:r>
              <a:rPr lang="zh-CN" altLang="en-US" dirty="0"/>
              <a:t>随机选取图中两点作为起终点</a:t>
            </a:r>
            <a:endParaRPr lang="en-US" altLang="zh-CN" dirty="0"/>
          </a:p>
          <a:p>
            <a:pPr lvl="1"/>
            <a:r>
              <a:rPr lang="zh-CN" altLang="en-US" dirty="0"/>
              <a:t>使用</a:t>
            </a:r>
            <a:r>
              <a:rPr lang="en-US" altLang="zh-CN" dirty="0" err="1"/>
              <a:t>GetShortPath</a:t>
            </a:r>
            <a:r>
              <a:rPr lang="zh-CN" altLang="en-US" dirty="0"/>
              <a:t>函数计算是否可达</a:t>
            </a:r>
            <a:endParaRPr lang="en-US" altLang="zh-CN" dirty="0"/>
          </a:p>
          <a:p>
            <a:pPr lvl="1"/>
            <a:r>
              <a:rPr lang="zh-CN" altLang="en-US" dirty="0"/>
              <a:t>循环多次计算概率</a:t>
            </a:r>
          </a:p>
        </p:txBody>
      </p:sp>
    </p:spTree>
    <p:extLst>
      <p:ext uri="{BB962C8B-B14F-4D97-AF65-F5344CB8AC3E}">
        <p14:creationId xmlns:p14="http://schemas.microsoft.com/office/powerpoint/2010/main" val="29696306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0"/>
            <a:ext cx="10515600" cy="1021543"/>
          </a:xfrm>
        </p:spPr>
        <p:txBody>
          <a:bodyPr>
            <a:normAutofit/>
          </a:bodyPr>
          <a:lstStyle/>
          <a:p>
            <a:r>
              <a:rPr lang="en-US" altLang="zh-CN" dirty="0"/>
              <a:t>3 . 4</a:t>
            </a:r>
            <a:r>
              <a:rPr lang="zh-CN" altLang="en-US" dirty="0"/>
              <a:t> </a:t>
            </a:r>
            <a:r>
              <a:rPr lang="en-US" altLang="zh-CN" dirty="0"/>
              <a:t> </a:t>
            </a:r>
            <a:r>
              <a:rPr lang="en" altLang="zh-CN" dirty="0"/>
              <a:t>Question 2 --- Q 2_4</a:t>
            </a:r>
            <a:endParaRPr lang="en-US" altLang="zh-CN" b="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3" name="内容占位符 2"/>
          <p:cNvSpPr>
            <a:spLocks noGrp="1"/>
          </p:cNvSpPr>
          <p:nvPr>
            <p:ph idx="1"/>
          </p:nvPr>
        </p:nvSpPr>
        <p:spPr/>
        <p:txBody>
          <a:bodyPr/>
          <a:lstStyle/>
          <a:p>
            <a:pPr marL="0" indent="0">
              <a:buNone/>
            </a:pPr>
            <a:r>
              <a:rPr lang="en-US" altLang="zh-CN" dirty="0"/>
              <a:t>  </a:t>
            </a:r>
          </a:p>
        </p:txBody>
      </p:sp>
      <p:sp>
        <p:nvSpPr>
          <p:cNvPr id="10" name="灯片编号占位符 9">
            <a:extLst>
              <a:ext uri="{FF2B5EF4-FFF2-40B4-BE49-F238E27FC236}">
                <a16:creationId xmlns:a16="http://schemas.microsoft.com/office/drawing/2014/main" id="{48F60B8E-359B-5640-AE1C-8B0386E69A37}"/>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EADB0674-9F2F-9048-8F8C-240B2AE1FAC2}" type="slidenum">
              <a:rPr kumimoji="0" lang="zh-CN" altLang="en-US" sz="12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华文中宋" charset="0"/>
                <a:cs typeface="+mn-cs"/>
              </a:rPr>
              <a:t>29</a:t>
            </a:fld>
            <a:endParaRPr kumimoji="0" lang="en-US" altLang="zh-CN" sz="1200" b="1" i="0" u="none" strike="noStrike" kern="1200" cap="none" spc="0" normalizeH="0" baseline="0" noProof="0">
              <a:ln>
                <a:noFill/>
              </a:ln>
              <a:solidFill>
                <a:prstClr val="black">
                  <a:tint val="75000"/>
                </a:prstClr>
              </a:solidFill>
              <a:effectLst/>
              <a:uLnTx/>
              <a:uFillTx/>
              <a:latin typeface="Arial" panose="020B0604020202020204" pitchFamily="34" charset="0"/>
              <a:ea typeface="华文中宋" charset="0"/>
              <a:cs typeface="+mn-cs"/>
            </a:endParaRPr>
          </a:p>
        </p:txBody>
      </p:sp>
      <p:pic>
        <p:nvPicPr>
          <p:cNvPr id="6" name="图片 5">
            <a:extLst>
              <a:ext uri="{FF2B5EF4-FFF2-40B4-BE49-F238E27FC236}">
                <a16:creationId xmlns:a16="http://schemas.microsoft.com/office/drawing/2014/main" id="{257E7832-5CD7-E84D-848C-03C4E370D3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1264" y="1753827"/>
            <a:ext cx="5549471" cy="3350346"/>
          </a:xfrm>
          <a:prstGeom prst="rect">
            <a:avLst/>
          </a:prstGeom>
        </p:spPr>
      </p:pic>
    </p:spTree>
    <p:extLst>
      <p:ext uri="{BB962C8B-B14F-4D97-AF65-F5344CB8AC3E}">
        <p14:creationId xmlns:p14="http://schemas.microsoft.com/office/powerpoint/2010/main" val="2691895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cstate="screen">
            <a:alphaModFix amt="50000"/>
            <a:lum/>
          </a:blip>
          <a:srcRect/>
          <a:stretch>
            <a:fillRect/>
          </a:stretch>
        </a:blipFill>
        <a:effectLst/>
      </p:bgPr>
    </p:bg>
    <p:spTree>
      <p:nvGrpSpPr>
        <p:cNvPr id="1" name=""/>
        <p:cNvGrpSpPr/>
        <p:nvPr/>
      </p:nvGrpSpPr>
      <p:grpSpPr>
        <a:xfrm>
          <a:off x="0" y="0"/>
          <a:ext cx="0" cy="0"/>
          <a:chOff x="0" y="0"/>
          <a:chExt cx="0" cy="0"/>
        </a:xfrm>
      </p:grpSpPr>
      <p:sp>
        <p:nvSpPr>
          <p:cNvPr id="10242" name="Freeform 5"/>
          <p:cNvSpPr/>
          <p:nvPr/>
        </p:nvSpPr>
        <p:spPr bwMode="auto">
          <a:xfrm>
            <a:off x="771225" y="1754842"/>
            <a:ext cx="2935728" cy="487172"/>
          </a:xfrm>
          <a:custGeom>
            <a:avLst/>
            <a:gdLst>
              <a:gd name="T0" fmla="*/ 275 w 3851"/>
              <a:gd name="T1" fmla="*/ 0 h 633"/>
              <a:gd name="T2" fmla="*/ 3575 w 3851"/>
              <a:gd name="T3" fmla="*/ 0 h 633"/>
              <a:gd name="T4" fmla="*/ 3851 w 3851"/>
              <a:gd name="T5" fmla="*/ 633 h 633"/>
              <a:gd name="T6" fmla="*/ 0 w 3851"/>
              <a:gd name="T7" fmla="*/ 633 h 633"/>
              <a:gd name="T8" fmla="*/ 275 w 3851"/>
              <a:gd name="T9" fmla="*/ 0 h 633"/>
            </a:gdLst>
            <a:ahLst/>
            <a:cxnLst>
              <a:cxn ang="0">
                <a:pos x="T0" y="T1"/>
              </a:cxn>
              <a:cxn ang="0">
                <a:pos x="T2" y="T3"/>
              </a:cxn>
              <a:cxn ang="0">
                <a:pos x="T4" y="T5"/>
              </a:cxn>
              <a:cxn ang="0">
                <a:pos x="T6" y="T7"/>
              </a:cxn>
              <a:cxn ang="0">
                <a:pos x="T8" y="T9"/>
              </a:cxn>
            </a:cxnLst>
            <a:rect l="0" t="0" r="r" b="b"/>
            <a:pathLst>
              <a:path w="3851" h="633">
                <a:moveTo>
                  <a:pt x="275" y="0"/>
                </a:moveTo>
                <a:lnTo>
                  <a:pt x="3575" y="0"/>
                </a:lnTo>
                <a:lnTo>
                  <a:pt x="3851" y="633"/>
                </a:lnTo>
                <a:lnTo>
                  <a:pt x="0" y="633"/>
                </a:lnTo>
                <a:lnTo>
                  <a:pt x="275" y="0"/>
                </a:lnTo>
                <a:close/>
              </a:path>
            </a:pathLst>
          </a:custGeom>
          <a:solidFill>
            <a:schemeClr val="tx1">
              <a:lumMod val="75000"/>
              <a:lumOff val="25000"/>
            </a:schemeClr>
          </a:solidFill>
          <a:ln>
            <a:noFill/>
          </a:ln>
        </p:spPr>
        <p:txBody>
          <a:bodyPr/>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D7004"/>
              </a:solidFill>
              <a:effectLst/>
              <a:uLnTx/>
              <a:uFillTx/>
              <a:latin typeface="Arial" panose="020B0604020202020204" pitchFamily="34" charset="0"/>
              <a:ea typeface="宋体" panose="02010600030101010101" pitchFamily="2" charset="-122"/>
              <a:cs typeface="+mn-cs"/>
            </a:endParaRPr>
          </a:p>
        </p:txBody>
      </p:sp>
      <p:sp>
        <p:nvSpPr>
          <p:cNvPr id="10243" name="Rectangle 6"/>
          <p:cNvSpPr>
            <a:spLocks noChangeArrowheads="1"/>
          </p:cNvSpPr>
          <p:nvPr/>
        </p:nvSpPr>
        <p:spPr bwMode="auto">
          <a:xfrm>
            <a:off x="1" y="2245189"/>
            <a:ext cx="12192000" cy="2196242"/>
          </a:xfrm>
          <a:prstGeom prst="rect">
            <a:avLst/>
          </a:prstGeom>
          <a:gradFill flip="none" rotWithShape="1">
            <a:gsLst>
              <a:gs pos="0">
                <a:srgbClr val="0C4994">
                  <a:shade val="30000"/>
                  <a:satMod val="115000"/>
                </a:srgbClr>
              </a:gs>
              <a:gs pos="50000">
                <a:srgbClr val="0C4994">
                  <a:shade val="67500"/>
                  <a:satMod val="115000"/>
                </a:srgbClr>
              </a:gs>
              <a:gs pos="100000">
                <a:srgbClr val="0C4994">
                  <a:shade val="100000"/>
                  <a:satMod val="115000"/>
                </a:srgbClr>
              </a:gs>
            </a:gsLst>
            <a:lin ang="0" scaled="1"/>
            <a:tileRect/>
          </a:gra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D7004"/>
              </a:solidFill>
              <a:effectLst/>
              <a:uLnTx/>
              <a:uFillTx/>
              <a:latin typeface="Arial" panose="020B0604020202020204" pitchFamily="34" charset="0"/>
              <a:ea typeface="宋体" panose="02010600030101010101" pitchFamily="2" charset="-122"/>
              <a:cs typeface="+mn-cs"/>
            </a:endParaRPr>
          </a:p>
        </p:txBody>
      </p:sp>
      <p:sp>
        <p:nvSpPr>
          <p:cNvPr id="10244" name="Rectangle 7"/>
          <p:cNvSpPr>
            <a:spLocks noChangeArrowheads="1"/>
          </p:cNvSpPr>
          <p:nvPr/>
        </p:nvSpPr>
        <p:spPr bwMode="auto">
          <a:xfrm>
            <a:off x="980692" y="1754842"/>
            <a:ext cx="2513618" cy="2686588"/>
          </a:xfrm>
          <a:prstGeom prst="rect">
            <a:avLst/>
          </a:prstGeom>
          <a:solidFill>
            <a:schemeClr val="accent2"/>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D7004"/>
              </a:solidFill>
              <a:effectLst/>
              <a:uLnTx/>
              <a:uFillTx/>
              <a:latin typeface="Arial" panose="020B0604020202020204" pitchFamily="34" charset="0"/>
              <a:ea typeface="宋体" panose="02010600030101010101" pitchFamily="2" charset="-122"/>
              <a:cs typeface="+mn-cs"/>
            </a:endParaRPr>
          </a:p>
        </p:txBody>
      </p:sp>
      <p:sp>
        <p:nvSpPr>
          <p:cNvPr id="10245" name="TextBox 23"/>
          <p:cNvSpPr txBox="1">
            <a:spLocks noChangeArrowheads="1"/>
          </p:cNvSpPr>
          <p:nvPr/>
        </p:nvSpPr>
        <p:spPr bwMode="auto">
          <a:xfrm>
            <a:off x="3778363" y="3188076"/>
            <a:ext cx="8201547" cy="122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3765" eaLnBrk="1" fontAlgn="base" hangingPunct="1">
              <a:lnSpc>
                <a:spcPct val="150000"/>
              </a:lnSpc>
              <a:spcBef>
                <a:spcPct val="0"/>
              </a:spcBef>
              <a:spcAft>
                <a:spcPct val="0"/>
              </a:spcAft>
              <a:defRPr/>
            </a:pPr>
            <a:r>
              <a:rPr kumimoji="0" lang="en-US" altLang="zh-CN" sz="26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 </a:t>
            </a:r>
            <a:r>
              <a:rPr lang="en-US" altLang="zh-CN" sz="2600" dirty="0">
                <a:solidFill>
                  <a:srgbClr val="FFFFFF"/>
                </a:solidFill>
                <a:latin typeface="微软雅黑" panose="020B0503020204020204" pitchFamily="34" charset="-122"/>
                <a:ea typeface="微软雅黑" panose="020B0503020204020204" pitchFamily="34" charset="-122"/>
              </a:rPr>
              <a:t>Q 1_1    ◎ Q 1_2</a:t>
            </a:r>
            <a:endParaRPr lang="en" altLang="zh-CN" sz="2600" dirty="0">
              <a:solidFill>
                <a:srgbClr val="FFFFFF"/>
              </a:solidFill>
              <a:latin typeface="微软雅黑" panose="020B0503020204020204" pitchFamily="34" charset="-122"/>
              <a:ea typeface="微软雅黑" panose="020B0503020204020204" pitchFamily="34" charset="-122"/>
            </a:endParaRPr>
          </a:p>
          <a:p>
            <a:pPr defTabSz="913765" eaLnBrk="1" fontAlgn="base" hangingPunct="1">
              <a:lnSpc>
                <a:spcPct val="150000"/>
              </a:lnSpc>
              <a:spcBef>
                <a:spcPct val="0"/>
              </a:spcBef>
              <a:spcAft>
                <a:spcPct val="0"/>
              </a:spcAft>
              <a:defRPr/>
            </a:pPr>
            <a:endParaRPr kumimoji="0" lang="zh-CN" altLang="en-US" sz="26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0246" name="TextBox 25"/>
          <p:cNvSpPr txBox="1">
            <a:spLocks noChangeArrowheads="1"/>
          </p:cNvSpPr>
          <p:nvPr/>
        </p:nvSpPr>
        <p:spPr bwMode="auto">
          <a:xfrm>
            <a:off x="3778363" y="2349922"/>
            <a:ext cx="55080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defTabSz="913765" eaLnBrk="1" fontAlgn="base" hangingPunct="1">
              <a:spcBef>
                <a:spcPct val="0"/>
              </a:spcBef>
              <a:spcAft>
                <a:spcPct val="0"/>
              </a:spcAft>
              <a:defRPr/>
            </a:pPr>
            <a:r>
              <a:rPr lang="en" altLang="zh-CN" sz="4000" b="1" dirty="0">
                <a:solidFill>
                  <a:srgbClr val="FDCB34"/>
                </a:solidFill>
                <a:latin typeface="微软雅黑" panose="020B0503020204020204" pitchFamily="34" charset="-122"/>
                <a:ea typeface="微软雅黑" panose="020B0503020204020204" pitchFamily="34" charset="-122"/>
              </a:rPr>
              <a:t>Question 1</a:t>
            </a:r>
          </a:p>
        </p:txBody>
      </p:sp>
      <p:sp>
        <p:nvSpPr>
          <p:cNvPr id="10247" name="TextBox 26"/>
          <p:cNvSpPr txBox="1">
            <a:spLocks noChangeArrowheads="1"/>
          </p:cNvSpPr>
          <p:nvPr/>
        </p:nvSpPr>
        <p:spPr bwMode="auto">
          <a:xfrm>
            <a:off x="1198095" y="2245187"/>
            <a:ext cx="2081987" cy="1937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3765" rtl="0" eaLnBrk="1" fontAlgn="base" latinLnBrk="0" hangingPunct="1">
              <a:lnSpc>
                <a:spcPct val="100000"/>
              </a:lnSpc>
              <a:spcBef>
                <a:spcPct val="0"/>
              </a:spcBef>
              <a:spcAft>
                <a:spcPct val="0"/>
              </a:spcAft>
              <a:buClrTx/>
              <a:buSzTx/>
              <a:buFontTx/>
              <a:buNone/>
              <a:defRPr/>
            </a:pPr>
            <a:r>
              <a:rPr kumimoji="0" lang="en-US" altLang="zh-CN" sz="11995"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01</a:t>
            </a:r>
            <a:endParaRPr kumimoji="0" lang="zh-CN" altLang="en-US" sz="11995"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pic>
        <p:nvPicPr>
          <p:cNvPr id="11" name="图片 10" descr="横版组合——透明.png"/>
          <p:cNvPicPr>
            <a:picLocks noChangeAspect="1"/>
          </p:cNvPicPr>
          <p:nvPr/>
        </p:nvPicPr>
        <p:blipFill>
          <a:blip r:embed="rId4" cstate="screen"/>
          <a:srcRect/>
          <a:stretch>
            <a:fillRect/>
          </a:stretch>
        </p:blipFill>
        <p:spPr bwMode="auto">
          <a:xfrm>
            <a:off x="8468075" y="127196"/>
            <a:ext cx="342953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灯片编号占位符 5">
            <a:extLst>
              <a:ext uri="{FF2B5EF4-FFF2-40B4-BE49-F238E27FC236}">
                <a16:creationId xmlns:a16="http://schemas.microsoft.com/office/drawing/2014/main" id="{4B366E38-9574-1248-8206-DC9C805EAE4B}"/>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FD0C70D4-B8A7-1C47-A003-56128FA9BF31}" type="slidenum">
              <a:rPr kumimoji="0" lang="zh-CN" altLang="en-US" sz="12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华文中宋" charset="0"/>
                <a:cs typeface="+mn-cs"/>
              </a:rPr>
              <a:t>3</a:t>
            </a:fld>
            <a:endParaRPr kumimoji="0" lang="en-US" altLang="zh-CN" sz="1200" b="1" i="0" u="none" strike="noStrike" kern="1200" cap="none" spc="0" normalizeH="0" baseline="0" noProof="0">
              <a:ln>
                <a:noFill/>
              </a:ln>
              <a:solidFill>
                <a:prstClr val="black">
                  <a:tint val="75000"/>
                </a:prstClr>
              </a:solidFill>
              <a:effectLst/>
              <a:uLnTx/>
              <a:uFillTx/>
              <a:latin typeface="Arial" panose="020B0604020202020204" pitchFamily="34" charset="0"/>
              <a:ea typeface="华文中宋" charset="0"/>
              <a:cs typeface="+mn-cs"/>
            </a:endParaRPr>
          </a:p>
        </p:txBody>
      </p:sp>
    </p:spTree>
    <p:extLst>
      <p:ext uri="{BB962C8B-B14F-4D97-AF65-F5344CB8AC3E}">
        <p14:creationId xmlns:p14="http://schemas.microsoft.com/office/powerpoint/2010/main" val="345376661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50000"/>
          </a:blip>
          <a:stretch>
            <a:fillRect/>
          </a:stretch>
        </a:blipFill>
        <a:effectLst/>
      </p:bgPr>
    </p:bg>
    <p:spTree>
      <p:nvGrpSpPr>
        <p:cNvPr id="1" name=""/>
        <p:cNvGrpSpPr/>
        <p:nvPr/>
      </p:nvGrpSpPr>
      <p:grpSpPr>
        <a:xfrm>
          <a:off x="0" y="0"/>
          <a:ext cx="0" cy="0"/>
          <a:chOff x="0" y="0"/>
          <a:chExt cx="0" cy="0"/>
        </a:xfrm>
      </p:grpSpPr>
      <p:sp>
        <p:nvSpPr>
          <p:cNvPr id="10242" name="Freeform 5"/>
          <p:cNvSpPr/>
          <p:nvPr/>
        </p:nvSpPr>
        <p:spPr bwMode="auto">
          <a:xfrm>
            <a:off x="771225" y="1754842"/>
            <a:ext cx="2935728" cy="487172"/>
          </a:xfrm>
          <a:custGeom>
            <a:avLst/>
            <a:gdLst>
              <a:gd name="T0" fmla="*/ 275 w 3851"/>
              <a:gd name="T1" fmla="*/ 0 h 633"/>
              <a:gd name="T2" fmla="*/ 3575 w 3851"/>
              <a:gd name="T3" fmla="*/ 0 h 633"/>
              <a:gd name="T4" fmla="*/ 3851 w 3851"/>
              <a:gd name="T5" fmla="*/ 633 h 633"/>
              <a:gd name="T6" fmla="*/ 0 w 3851"/>
              <a:gd name="T7" fmla="*/ 633 h 633"/>
              <a:gd name="T8" fmla="*/ 275 w 3851"/>
              <a:gd name="T9" fmla="*/ 0 h 633"/>
            </a:gdLst>
            <a:ahLst/>
            <a:cxnLst>
              <a:cxn ang="0">
                <a:pos x="T0" y="T1"/>
              </a:cxn>
              <a:cxn ang="0">
                <a:pos x="T2" y="T3"/>
              </a:cxn>
              <a:cxn ang="0">
                <a:pos x="T4" y="T5"/>
              </a:cxn>
              <a:cxn ang="0">
                <a:pos x="T6" y="T7"/>
              </a:cxn>
              <a:cxn ang="0">
                <a:pos x="T8" y="T9"/>
              </a:cxn>
            </a:cxnLst>
            <a:rect l="0" t="0" r="r" b="b"/>
            <a:pathLst>
              <a:path w="3851" h="633">
                <a:moveTo>
                  <a:pt x="275" y="0"/>
                </a:moveTo>
                <a:lnTo>
                  <a:pt x="3575" y="0"/>
                </a:lnTo>
                <a:lnTo>
                  <a:pt x="3851" y="633"/>
                </a:lnTo>
                <a:lnTo>
                  <a:pt x="0" y="633"/>
                </a:lnTo>
                <a:lnTo>
                  <a:pt x="275" y="0"/>
                </a:lnTo>
                <a:close/>
              </a:path>
            </a:pathLst>
          </a:custGeom>
          <a:solidFill>
            <a:schemeClr val="tx1">
              <a:lumMod val="75000"/>
              <a:lumOff val="25000"/>
            </a:schemeClr>
          </a:solidFill>
          <a:ln>
            <a:noFill/>
          </a:ln>
        </p:spPr>
        <p:txBody>
          <a:bodyPr/>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D7004"/>
              </a:solidFill>
              <a:effectLst/>
              <a:uLnTx/>
              <a:uFillTx/>
              <a:latin typeface="Arial" panose="020B0604020202020204" pitchFamily="34" charset="0"/>
              <a:ea typeface="宋体" panose="02010600030101010101" pitchFamily="2" charset="-122"/>
              <a:cs typeface="+mn-cs"/>
            </a:endParaRPr>
          </a:p>
        </p:txBody>
      </p:sp>
      <p:sp>
        <p:nvSpPr>
          <p:cNvPr id="10243" name="Rectangle 6"/>
          <p:cNvSpPr>
            <a:spLocks noChangeArrowheads="1"/>
          </p:cNvSpPr>
          <p:nvPr/>
        </p:nvSpPr>
        <p:spPr bwMode="auto">
          <a:xfrm>
            <a:off x="1" y="2245189"/>
            <a:ext cx="12192000" cy="2196242"/>
          </a:xfrm>
          <a:prstGeom prst="rect">
            <a:avLst/>
          </a:prstGeom>
          <a:gradFill flip="none" rotWithShape="1">
            <a:gsLst>
              <a:gs pos="0">
                <a:srgbClr val="0C4994">
                  <a:shade val="30000"/>
                  <a:satMod val="115000"/>
                </a:srgbClr>
              </a:gs>
              <a:gs pos="50000">
                <a:srgbClr val="0C4994">
                  <a:shade val="67500"/>
                  <a:satMod val="115000"/>
                </a:srgbClr>
              </a:gs>
              <a:gs pos="100000">
                <a:srgbClr val="0C4994">
                  <a:shade val="100000"/>
                  <a:satMod val="115000"/>
                </a:srgbClr>
              </a:gs>
            </a:gsLst>
            <a:lin ang="0" scaled="1"/>
            <a:tileRect/>
          </a:gra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D7004"/>
              </a:solidFill>
              <a:effectLst/>
              <a:uLnTx/>
              <a:uFillTx/>
              <a:latin typeface="Arial" panose="020B0604020202020204" pitchFamily="34" charset="0"/>
              <a:ea typeface="宋体" panose="02010600030101010101" pitchFamily="2" charset="-122"/>
              <a:cs typeface="+mn-cs"/>
            </a:endParaRPr>
          </a:p>
        </p:txBody>
      </p:sp>
      <p:sp>
        <p:nvSpPr>
          <p:cNvPr id="10244" name="Rectangle 7"/>
          <p:cNvSpPr>
            <a:spLocks noChangeArrowheads="1"/>
          </p:cNvSpPr>
          <p:nvPr/>
        </p:nvSpPr>
        <p:spPr bwMode="auto">
          <a:xfrm>
            <a:off x="980692" y="1754842"/>
            <a:ext cx="2513618" cy="2686588"/>
          </a:xfrm>
          <a:prstGeom prst="rect">
            <a:avLst/>
          </a:prstGeom>
          <a:solidFill>
            <a:schemeClr val="accent2"/>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D7004"/>
              </a:solidFill>
              <a:effectLst/>
              <a:uLnTx/>
              <a:uFillTx/>
              <a:latin typeface="Arial" panose="020B0604020202020204" pitchFamily="34" charset="0"/>
              <a:ea typeface="宋体" panose="02010600030101010101" pitchFamily="2" charset="-122"/>
              <a:cs typeface="+mn-cs"/>
            </a:endParaRPr>
          </a:p>
        </p:txBody>
      </p:sp>
      <p:sp>
        <p:nvSpPr>
          <p:cNvPr id="10247" name="TextBox 26"/>
          <p:cNvSpPr txBox="1">
            <a:spLocks noChangeArrowheads="1"/>
          </p:cNvSpPr>
          <p:nvPr/>
        </p:nvSpPr>
        <p:spPr bwMode="auto">
          <a:xfrm>
            <a:off x="1198095" y="2245187"/>
            <a:ext cx="1875790" cy="193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3765" rtl="0" eaLnBrk="1" fontAlgn="base" latinLnBrk="0" hangingPunct="1">
              <a:lnSpc>
                <a:spcPct val="100000"/>
              </a:lnSpc>
              <a:spcBef>
                <a:spcPct val="0"/>
              </a:spcBef>
              <a:spcAft>
                <a:spcPct val="0"/>
              </a:spcAft>
              <a:buClrTx/>
              <a:buSzTx/>
              <a:buFontTx/>
              <a:buNone/>
              <a:defRPr/>
            </a:pPr>
            <a:r>
              <a:rPr kumimoji="0" lang="en-US" altLang="zh-CN" sz="11995"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04</a:t>
            </a:r>
            <a:endParaRPr kumimoji="0" lang="zh-CN" altLang="en-US" sz="11995"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pic>
        <p:nvPicPr>
          <p:cNvPr id="11" name="图片 10" descr="横版组合——透明.png"/>
          <p:cNvPicPr>
            <a:picLocks noChangeAspect="1"/>
          </p:cNvPicPr>
          <p:nvPr/>
        </p:nvPicPr>
        <p:blipFill>
          <a:blip r:embed="rId4" cstate="screen"/>
          <a:srcRect/>
          <a:stretch>
            <a:fillRect/>
          </a:stretch>
        </p:blipFill>
        <p:spPr bwMode="auto">
          <a:xfrm>
            <a:off x="8468075" y="127196"/>
            <a:ext cx="342953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灯片编号占位符 5">
            <a:extLst>
              <a:ext uri="{FF2B5EF4-FFF2-40B4-BE49-F238E27FC236}">
                <a16:creationId xmlns:a16="http://schemas.microsoft.com/office/drawing/2014/main" id="{0643E347-9339-864A-AABF-325782D59A75}"/>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FD0C70D4-B8A7-1C47-A003-56128FA9BF31}" type="slidenum">
              <a:rPr kumimoji="0" lang="zh-CN" altLang="en-US" sz="12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华文中宋" charset="0"/>
                <a:cs typeface="+mn-cs"/>
              </a:rPr>
              <a:t>30</a:t>
            </a:fld>
            <a:endParaRPr kumimoji="0" lang="en-US" altLang="zh-CN" sz="1200" b="1" i="0" u="none" strike="noStrike" kern="1200" cap="none" spc="0" normalizeH="0" baseline="0" noProof="0">
              <a:ln>
                <a:noFill/>
              </a:ln>
              <a:solidFill>
                <a:prstClr val="black">
                  <a:tint val="75000"/>
                </a:prstClr>
              </a:solidFill>
              <a:effectLst/>
              <a:uLnTx/>
              <a:uFillTx/>
              <a:latin typeface="Arial" panose="020B0604020202020204" pitchFamily="34" charset="0"/>
              <a:ea typeface="华文中宋" charset="0"/>
              <a:cs typeface="+mn-cs"/>
            </a:endParaRPr>
          </a:p>
        </p:txBody>
      </p:sp>
      <p:sp>
        <p:nvSpPr>
          <p:cNvPr id="9" name="TextBox 23">
            <a:extLst>
              <a:ext uri="{FF2B5EF4-FFF2-40B4-BE49-F238E27FC236}">
                <a16:creationId xmlns:a16="http://schemas.microsoft.com/office/drawing/2014/main" id="{8E81C55B-D60E-E542-94E4-8BDDD8380E78}"/>
              </a:ext>
            </a:extLst>
          </p:cNvPr>
          <p:cNvSpPr txBox="1">
            <a:spLocks noChangeArrowheads="1"/>
          </p:cNvSpPr>
          <p:nvPr/>
        </p:nvSpPr>
        <p:spPr bwMode="auto">
          <a:xfrm>
            <a:off x="3792855" y="3183795"/>
            <a:ext cx="8399145" cy="1868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3765" eaLnBrk="1" fontAlgn="base" hangingPunct="1">
              <a:lnSpc>
                <a:spcPct val="150000"/>
              </a:lnSpc>
              <a:spcBef>
                <a:spcPct val="0"/>
              </a:spcBef>
              <a:spcAft>
                <a:spcPct val="0"/>
              </a:spcAft>
              <a:defRPr/>
            </a:pPr>
            <a:r>
              <a:rPr lang="en-US" altLang="zh-CN" sz="2600" dirty="0">
                <a:solidFill>
                  <a:srgbClr val="FFFFFF"/>
                </a:solidFill>
                <a:latin typeface="微软雅黑" panose="020B0503020204020204" pitchFamily="34" charset="-122"/>
                <a:ea typeface="微软雅黑" panose="020B0503020204020204" pitchFamily="34" charset="-122"/>
              </a:rPr>
              <a:t>◎</a:t>
            </a:r>
            <a:r>
              <a:rPr lang="zh-CN" altLang="en-US" sz="2600" dirty="0">
                <a:solidFill>
                  <a:srgbClr val="FFFFFF"/>
                </a:solidFill>
                <a:latin typeface="微软雅黑" panose="020B0503020204020204" pitchFamily="34" charset="-122"/>
                <a:ea typeface="微软雅黑" panose="020B0503020204020204" pitchFamily="34" charset="-122"/>
              </a:rPr>
              <a:t> 概念密度</a:t>
            </a:r>
            <a:r>
              <a:rPr kumimoji="0" lang="zh-CN" altLang="en-US" sz="26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     </a:t>
            </a:r>
            <a:r>
              <a:rPr lang="en-US" altLang="zh-CN" sz="2600" dirty="0">
                <a:solidFill>
                  <a:srgbClr val="FFFFFF"/>
                </a:solidFill>
                <a:latin typeface="微软雅黑" panose="020B0503020204020204" pitchFamily="34" charset="-122"/>
                <a:ea typeface="微软雅黑" panose="020B0503020204020204" pitchFamily="34" charset="-122"/>
              </a:rPr>
              <a:t>◎</a:t>
            </a:r>
            <a:r>
              <a:rPr lang="zh-CN" altLang="en-US" sz="2600" dirty="0">
                <a:solidFill>
                  <a:srgbClr val="FFFFFF"/>
                </a:solidFill>
                <a:latin typeface="微软雅黑" panose="020B0503020204020204" pitchFamily="34" charset="-122"/>
                <a:ea typeface="微软雅黑" panose="020B0503020204020204" pitchFamily="34" charset="-122"/>
              </a:rPr>
              <a:t> 领域与概念分布     </a:t>
            </a:r>
            <a:r>
              <a:rPr lang="en-US" altLang="zh-CN" sz="2600" dirty="0">
                <a:solidFill>
                  <a:srgbClr val="FFFFFF"/>
                </a:solidFill>
                <a:latin typeface="微软雅黑" panose="020B0503020204020204" pitchFamily="34" charset="-122"/>
                <a:ea typeface="微软雅黑" panose="020B0503020204020204" pitchFamily="34" charset="-122"/>
              </a:rPr>
              <a:t>◎</a:t>
            </a:r>
            <a:r>
              <a:rPr lang="zh-CN" altLang="en-US" sz="2600" dirty="0">
                <a:solidFill>
                  <a:srgbClr val="FFFFFF"/>
                </a:solidFill>
                <a:latin typeface="微软雅黑" panose="020B0503020204020204" pitchFamily="34" charset="-122"/>
                <a:ea typeface="微软雅黑" panose="020B0503020204020204" pitchFamily="34" charset="-122"/>
              </a:rPr>
              <a:t> 知识单元关系</a:t>
            </a:r>
            <a:endParaRPr lang="en-US" altLang="zh-CN" sz="2600" dirty="0">
              <a:solidFill>
                <a:srgbClr val="FFFFFF"/>
              </a:solidFill>
              <a:latin typeface="微软雅黑" panose="020B0503020204020204" pitchFamily="34" charset="-122"/>
              <a:ea typeface="微软雅黑" panose="020B0503020204020204" pitchFamily="34" charset="-122"/>
            </a:endParaRPr>
          </a:p>
          <a:p>
            <a:pPr defTabSz="913765" eaLnBrk="1" fontAlgn="base" hangingPunct="1">
              <a:lnSpc>
                <a:spcPct val="150000"/>
              </a:lnSpc>
              <a:spcBef>
                <a:spcPct val="0"/>
              </a:spcBef>
              <a:spcAft>
                <a:spcPct val="0"/>
              </a:spcAft>
              <a:defRPr/>
            </a:pPr>
            <a:r>
              <a:rPr lang="en-US" altLang="zh-CN" sz="2600" dirty="0">
                <a:solidFill>
                  <a:srgbClr val="FFFFFF"/>
                </a:solidFill>
                <a:latin typeface="微软雅黑" panose="020B0503020204020204" pitchFamily="34" charset="-122"/>
                <a:ea typeface="微软雅黑" panose="020B0503020204020204" pitchFamily="34" charset="-122"/>
              </a:rPr>
              <a:t>◎</a:t>
            </a:r>
            <a:r>
              <a:rPr lang="zh-CN" altLang="en-US" sz="2600" dirty="0">
                <a:solidFill>
                  <a:srgbClr val="FFFFFF"/>
                </a:solidFill>
                <a:latin typeface="微软雅黑" panose="020B0503020204020204" pitchFamily="34" charset="-122"/>
                <a:ea typeface="微软雅黑" panose="020B0503020204020204" pitchFamily="34" charset="-122"/>
              </a:rPr>
              <a:t> 知识单元演化     </a:t>
            </a:r>
            <a:r>
              <a:rPr lang="en-US" altLang="zh-CN" sz="2600" dirty="0">
                <a:solidFill>
                  <a:srgbClr val="FFFFFF"/>
                </a:solidFill>
                <a:latin typeface="微软雅黑" panose="020B0503020204020204" pitchFamily="34" charset="-122"/>
                <a:ea typeface="微软雅黑" panose="020B0503020204020204" pitchFamily="34" charset="-122"/>
              </a:rPr>
              <a:t>◎</a:t>
            </a:r>
            <a:r>
              <a:rPr lang="zh-CN" altLang="en-US" sz="2600" dirty="0">
                <a:solidFill>
                  <a:srgbClr val="FFFFFF"/>
                </a:solidFill>
                <a:latin typeface="微软雅黑" panose="020B0503020204020204" pitchFamily="34" charset="-122"/>
                <a:ea typeface="微软雅黑" panose="020B0503020204020204" pitchFamily="34" charset="-122"/>
              </a:rPr>
              <a:t> 概念增长     </a:t>
            </a:r>
            <a:r>
              <a:rPr lang="en-US" altLang="zh-CN" sz="2600" dirty="0">
                <a:solidFill>
                  <a:srgbClr val="FFFFFF"/>
                </a:solidFill>
                <a:latin typeface="微软雅黑" panose="020B0503020204020204" pitchFamily="34" charset="-122"/>
                <a:ea typeface="微软雅黑" panose="020B0503020204020204" pitchFamily="34" charset="-122"/>
              </a:rPr>
              <a:t>◎</a:t>
            </a:r>
            <a:r>
              <a:rPr lang="zh-CN" altLang="en-US" sz="2600" dirty="0">
                <a:solidFill>
                  <a:srgbClr val="FFFFFF"/>
                </a:solidFill>
                <a:latin typeface="微软雅黑" panose="020B0503020204020204" pitchFamily="34" charset="-122"/>
                <a:ea typeface="微软雅黑" panose="020B0503020204020204" pitchFamily="34" charset="-122"/>
              </a:rPr>
              <a:t> 概念变化</a:t>
            </a:r>
            <a:endParaRPr lang="en-US" altLang="zh-CN" sz="2600" dirty="0">
              <a:solidFill>
                <a:srgbClr val="FFFFFF"/>
              </a:solidFill>
              <a:latin typeface="微软雅黑" panose="020B0503020204020204" pitchFamily="34" charset="-122"/>
              <a:ea typeface="微软雅黑" panose="020B0503020204020204" pitchFamily="34" charset="-122"/>
            </a:endParaRPr>
          </a:p>
          <a:p>
            <a:pPr defTabSz="913765" eaLnBrk="1" fontAlgn="base" hangingPunct="1">
              <a:lnSpc>
                <a:spcPct val="150000"/>
              </a:lnSpc>
              <a:spcBef>
                <a:spcPct val="0"/>
              </a:spcBef>
              <a:spcAft>
                <a:spcPct val="0"/>
              </a:spcAft>
              <a:defRPr/>
            </a:pPr>
            <a:endParaRPr kumimoji="0" lang="en-US" altLang="zh-CN" sz="26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0" name="TextBox 25">
            <a:extLst>
              <a:ext uri="{FF2B5EF4-FFF2-40B4-BE49-F238E27FC236}">
                <a16:creationId xmlns:a16="http://schemas.microsoft.com/office/drawing/2014/main" id="{DFD99C82-04F6-BC40-89F2-E8A37E6B6C59}"/>
              </a:ext>
            </a:extLst>
          </p:cNvPr>
          <p:cNvSpPr txBox="1">
            <a:spLocks noChangeArrowheads="1"/>
          </p:cNvSpPr>
          <p:nvPr/>
        </p:nvSpPr>
        <p:spPr bwMode="auto">
          <a:xfrm>
            <a:off x="3778363" y="2349922"/>
            <a:ext cx="55080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defTabSz="913765" eaLnBrk="1" fontAlgn="base" hangingPunct="1">
              <a:spcBef>
                <a:spcPct val="0"/>
              </a:spcBef>
              <a:spcAft>
                <a:spcPct val="0"/>
              </a:spcAft>
              <a:defRPr/>
            </a:pPr>
            <a:r>
              <a:rPr lang="en" altLang="zh-CN" sz="4000" b="1" dirty="0">
                <a:solidFill>
                  <a:srgbClr val="FDCB34"/>
                </a:solidFill>
                <a:latin typeface="微软雅黑" panose="020B0503020204020204" pitchFamily="34" charset="-122"/>
                <a:ea typeface="微软雅黑" panose="020B0503020204020204" pitchFamily="34" charset="-122"/>
              </a:rPr>
              <a:t>Question 3</a:t>
            </a:r>
          </a:p>
        </p:txBody>
      </p:sp>
    </p:spTree>
    <p:extLst>
      <p:ext uri="{BB962C8B-B14F-4D97-AF65-F5344CB8AC3E}">
        <p14:creationId xmlns:p14="http://schemas.microsoft.com/office/powerpoint/2010/main" val="3183236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0"/>
            <a:ext cx="10515600" cy="1021543"/>
          </a:xfrm>
        </p:spPr>
        <p:txBody>
          <a:bodyPr>
            <a:normAutofit/>
          </a:bodyPr>
          <a:lstStyle/>
          <a:p>
            <a:r>
              <a:rPr lang="en-US" altLang="zh-CN" dirty="0"/>
              <a:t>4 . 1</a:t>
            </a:r>
            <a:r>
              <a:rPr lang="zh-CN" altLang="en-US" dirty="0"/>
              <a:t> </a:t>
            </a:r>
            <a:r>
              <a:rPr lang="en-US" altLang="zh-CN" dirty="0"/>
              <a:t> </a:t>
            </a:r>
            <a:r>
              <a:rPr lang="en" altLang="zh-CN" dirty="0"/>
              <a:t>Question 3 </a:t>
            </a:r>
            <a:endParaRPr lang="en-US" altLang="zh-CN" b="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3" name="内容占位符 2"/>
          <p:cNvSpPr>
            <a:spLocks noGrp="1"/>
          </p:cNvSpPr>
          <p:nvPr>
            <p:ph idx="1"/>
          </p:nvPr>
        </p:nvSpPr>
        <p:spPr/>
        <p:txBody>
          <a:bodyPr/>
          <a:lstStyle/>
          <a:p>
            <a:pPr marL="0" indent="0">
              <a:buNone/>
            </a:pPr>
            <a:r>
              <a:rPr lang="en-US" altLang="zh-CN" dirty="0"/>
              <a:t>  </a:t>
            </a:r>
          </a:p>
        </p:txBody>
      </p:sp>
      <p:sp>
        <p:nvSpPr>
          <p:cNvPr id="10" name="灯片编号占位符 9">
            <a:extLst>
              <a:ext uri="{FF2B5EF4-FFF2-40B4-BE49-F238E27FC236}">
                <a16:creationId xmlns:a16="http://schemas.microsoft.com/office/drawing/2014/main" id="{48F60B8E-359B-5640-AE1C-8B0386E69A37}"/>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EADB0674-9F2F-9048-8F8C-240B2AE1FAC2}" type="slidenum">
              <a:rPr kumimoji="0" lang="zh-CN" altLang="en-US" sz="12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华文中宋" charset="0"/>
                <a:cs typeface="+mn-cs"/>
              </a:rPr>
              <a:t>31</a:t>
            </a:fld>
            <a:endParaRPr kumimoji="0" lang="en-US" altLang="zh-CN" sz="1200" b="1" i="0" u="none" strike="noStrike" kern="1200" cap="none" spc="0" normalizeH="0" baseline="0" noProof="0">
              <a:ln>
                <a:noFill/>
              </a:ln>
              <a:solidFill>
                <a:prstClr val="black">
                  <a:tint val="75000"/>
                </a:prstClr>
              </a:solidFill>
              <a:effectLst/>
              <a:uLnTx/>
              <a:uFillTx/>
              <a:latin typeface="Arial" panose="020B0604020202020204" pitchFamily="34" charset="0"/>
              <a:ea typeface="华文中宋" charset="0"/>
              <a:cs typeface="+mn-cs"/>
            </a:endParaRPr>
          </a:p>
        </p:txBody>
      </p:sp>
      <p:sp>
        <p:nvSpPr>
          <p:cNvPr id="9" name="内容占位符 2">
            <a:extLst>
              <a:ext uri="{FF2B5EF4-FFF2-40B4-BE49-F238E27FC236}">
                <a16:creationId xmlns:a16="http://schemas.microsoft.com/office/drawing/2014/main" id="{00001FE2-6DEA-4143-979D-3159121A09AD}"/>
              </a:ext>
            </a:extLst>
          </p:cNvPr>
          <p:cNvSpPr txBox="1">
            <a:spLocks/>
          </p:cNvSpPr>
          <p:nvPr/>
        </p:nvSpPr>
        <p:spPr>
          <a:xfrm>
            <a:off x="838200" y="1340485"/>
            <a:ext cx="10909300" cy="50615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对 </a:t>
            </a:r>
            <a:r>
              <a:rPr lang="en-US" altLang="zh-CN" dirty="0"/>
              <a:t>The Gene-Disease Network </a:t>
            </a:r>
            <a:r>
              <a:rPr lang="zh-CN" altLang="en-US" dirty="0"/>
              <a:t>和 </a:t>
            </a:r>
            <a:r>
              <a:rPr lang="en-US" altLang="zh-CN" dirty="0"/>
              <a:t>Human Disease Network </a:t>
            </a:r>
            <a:r>
              <a:rPr lang="zh-CN" altLang="en-US" dirty="0"/>
              <a:t>进行分析。</a:t>
            </a:r>
            <a:endParaRPr lang="en-US" altLang="zh-CN" dirty="0"/>
          </a:p>
          <a:p>
            <a:r>
              <a:rPr lang="zh-CN" altLang="en-US" dirty="0"/>
              <a:t>包括节点数、边数、密度、平均集聚系数等</a:t>
            </a:r>
            <a:endParaRPr lang="en-US" altLang="zh-CN" dirty="0"/>
          </a:p>
          <a:p>
            <a:r>
              <a:rPr lang="zh-CN" altLang="en-US" dirty="0"/>
              <a:t>通过节点相似度的探求来寻找疾病之间的相关性。</a:t>
            </a:r>
          </a:p>
        </p:txBody>
      </p:sp>
    </p:spTree>
    <p:extLst>
      <p:ext uri="{BB962C8B-B14F-4D97-AF65-F5344CB8AC3E}">
        <p14:creationId xmlns:p14="http://schemas.microsoft.com/office/powerpoint/2010/main" val="1514936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0"/>
            <a:ext cx="10515600" cy="1021543"/>
          </a:xfrm>
        </p:spPr>
        <p:txBody>
          <a:bodyPr>
            <a:normAutofit/>
          </a:bodyPr>
          <a:lstStyle/>
          <a:p>
            <a:r>
              <a:rPr lang="en-US" altLang="zh-CN" dirty="0"/>
              <a:t>4 . 1</a:t>
            </a:r>
            <a:r>
              <a:rPr lang="zh-CN" altLang="en-US" dirty="0"/>
              <a:t> </a:t>
            </a:r>
            <a:r>
              <a:rPr lang="en-US" altLang="zh-CN" dirty="0"/>
              <a:t> </a:t>
            </a:r>
            <a:r>
              <a:rPr lang="en" altLang="zh-CN" dirty="0"/>
              <a:t>Question 3 --- Q 3_1</a:t>
            </a:r>
            <a:endParaRPr lang="en-US" altLang="zh-CN" b="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3" name="内容占位符 2"/>
          <p:cNvSpPr>
            <a:spLocks noGrp="1"/>
          </p:cNvSpPr>
          <p:nvPr>
            <p:ph idx="1"/>
          </p:nvPr>
        </p:nvSpPr>
        <p:spPr/>
        <p:txBody>
          <a:bodyPr/>
          <a:lstStyle/>
          <a:p>
            <a:pPr marL="0" indent="0">
              <a:buNone/>
            </a:pPr>
            <a:r>
              <a:rPr lang="en-US" altLang="zh-CN" dirty="0"/>
              <a:t>  </a:t>
            </a:r>
          </a:p>
        </p:txBody>
      </p:sp>
      <p:sp>
        <p:nvSpPr>
          <p:cNvPr id="10" name="灯片编号占位符 9">
            <a:extLst>
              <a:ext uri="{FF2B5EF4-FFF2-40B4-BE49-F238E27FC236}">
                <a16:creationId xmlns:a16="http://schemas.microsoft.com/office/drawing/2014/main" id="{48F60B8E-359B-5640-AE1C-8B0386E69A37}"/>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EADB0674-9F2F-9048-8F8C-240B2AE1FAC2}" type="slidenum">
              <a:rPr kumimoji="0" lang="zh-CN" altLang="en-US" sz="12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华文中宋" charset="0"/>
                <a:cs typeface="+mn-cs"/>
              </a:rPr>
              <a:t>32</a:t>
            </a:fld>
            <a:endParaRPr kumimoji="0" lang="en-US" altLang="zh-CN" sz="1200" b="1" i="0" u="none" strike="noStrike" kern="1200" cap="none" spc="0" normalizeH="0" baseline="0" noProof="0">
              <a:ln>
                <a:noFill/>
              </a:ln>
              <a:solidFill>
                <a:prstClr val="black">
                  <a:tint val="75000"/>
                </a:prstClr>
              </a:solidFill>
              <a:effectLst/>
              <a:uLnTx/>
              <a:uFillTx/>
              <a:latin typeface="Arial" panose="020B0604020202020204" pitchFamily="34" charset="0"/>
              <a:ea typeface="华文中宋" charset="0"/>
              <a:cs typeface="+mn-cs"/>
            </a:endParaRPr>
          </a:p>
        </p:txBody>
      </p:sp>
      <p:sp>
        <p:nvSpPr>
          <p:cNvPr id="9" name="内容占位符 2">
            <a:extLst>
              <a:ext uri="{FF2B5EF4-FFF2-40B4-BE49-F238E27FC236}">
                <a16:creationId xmlns:a16="http://schemas.microsoft.com/office/drawing/2014/main" id="{00001FE2-6DEA-4143-979D-3159121A09AD}"/>
              </a:ext>
            </a:extLst>
          </p:cNvPr>
          <p:cNvSpPr txBox="1">
            <a:spLocks/>
          </p:cNvSpPr>
          <p:nvPr/>
        </p:nvSpPr>
        <p:spPr>
          <a:xfrm>
            <a:off x="838200" y="1340485"/>
            <a:ext cx="10909300" cy="50615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问题：根据给定数据集构建</a:t>
            </a:r>
            <a:r>
              <a:rPr lang="en-US" altLang="zh-CN" dirty="0"/>
              <a:t>GDN</a:t>
            </a:r>
            <a:r>
              <a:rPr lang="zh-CN" altLang="en-US" dirty="0"/>
              <a:t>，计算各项相关信息，绘制并分析基因和疾病的节点度数分布图</a:t>
            </a:r>
            <a:endParaRPr lang="en-US" altLang="zh-CN" dirty="0"/>
          </a:p>
          <a:p>
            <a:r>
              <a:rPr lang="zh-CN" altLang="en-US" dirty="0"/>
              <a:t>思路：</a:t>
            </a:r>
            <a:endParaRPr lang="en-US" altLang="zh-CN" dirty="0"/>
          </a:p>
          <a:p>
            <a:pPr lvl="1"/>
            <a:r>
              <a:rPr lang="zh-CN" altLang="en-US" dirty="0"/>
              <a:t>节点数量：</a:t>
            </a:r>
            <a:r>
              <a:rPr lang="en-US" altLang="zh-CN" dirty="0" err="1"/>
              <a:t>GetNodes</a:t>
            </a:r>
            <a:r>
              <a:rPr lang="zh-CN" altLang="en-US" dirty="0"/>
              <a:t>函数</a:t>
            </a:r>
            <a:endParaRPr lang="en-US" altLang="zh-CN" dirty="0"/>
          </a:p>
          <a:p>
            <a:pPr lvl="1"/>
            <a:r>
              <a:rPr lang="zh-CN" altLang="en-US" dirty="0"/>
              <a:t>边数量：</a:t>
            </a:r>
            <a:r>
              <a:rPr lang="en-US" altLang="zh-CN" dirty="0" err="1"/>
              <a:t>GetEdges</a:t>
            </a:r>
            <a:r>
              <a:rPr lang="zh-CN" altLang="en-US" dirty="0"/>
              <a:t>函数</a:t>
            </a:r>
            <a:endParaRPr lang="en-US" altLang="zh-CN" dirty="0"/>
          </a:p>
          <a:p>
            <a:pPr lvl="1"/>
            <a:r>
              <a:rPr lang="zh-CN" altLang="en-US" dirty="0"/>
              <a:t>基因数量：读取时只读取基因计算节点数</a:t>
            </a:r>
            <a:endParaRPr lang="en-US" altLang="zh-CN" dirty="0"/>
          </a:p>
          <a:p>
            <a:pPr lvl="1"/>
            <a:r>
              <a:rPr lang="zh-CN" altLang="en-US" dirty="0"/>
              <a:t>疾病数量：读取时只读取疾病计算节点数</a:t>
            </a:r>
            <a:endParaRPr lang="en-US" altLang="zh-CN" dirty="0"/>
          </a:p>
        </p:txBody>
      </p:sp>
    </p:spTree>
    <p:extLst>
      <p:ext uri="{BB962C8B-B14F-4D97-AF65-F5344CB8AC3E}">
        <p14:creationId xmlns:p14="http://schemas.microsoft.com/office/powerpoint/2010/main" val="14655736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0"/>
            <a:ext cx="10515600" cy="1021543"/>
          </a:xfrm>
        </p:spPr>
        <p:txBody>
          <a:bodyPr>
            <a:normAutofit/>
          </a:bodyPr>
          <a:lstStyle/>
          <a:p>
            <a:r>
              <a:rPr lang="en-US" altLang="zh-CN" dirty="0"/>
              <a:t>4 . 1</a:t>
            </a:r>
            <a:r>
              <a:rPr lang="zh-CN" altLang="en-US" dirty="0"/>
              <a:t> </a:t>
            </a:r>
            <a:r>
              <a:rPr lang="en-US" altLang="zh-CN" dirty="0"/>
              <a:t> </a:t>
            </a:r>
            <a:r>
              <a:rPr lang="en" altLang="zh-CN" dirty="0"/>
              <a:t>Question 3 --- Q 3_1</a:t>
            </a:r>
            <a:endParaRPr lang="en-US" altLang="zh-CN" b="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3" name="内容占位符 2"/>
          <p:cNvSpPr>
            <a:spLocks noGrp="1"/>
          </p:cNvSpPr>
          <p:nvPr>
            <p:ph idx="1"/>
          </p:nvPr>
        </p:nvSpPr>
        <p:spPr/>
        <p:txBody>
          <a:bodyPr/>
          <a:lstStyle/>
          <a:p>
            <a:pPr marL="0" indent="0">
              <a:buNone/>
            </a:pPr>
            <a:r>
              <a:rPr lang="en-US" altLang="zh-CN" dirty="0"/>
              <a:t>  </a:t>
            </a:r>
          </a:p>
        </p:txBody>
      </p:sp>
      <p:sp>
        <p:nvSpPr>
          <p:cNvPr id="10" name="灯片编号占位符 9">
            <a:extLst>
              <a:ext uri="{FF2B5EF4-FFF2-40B4-BE49-F238E27FC236}">
                <a16:creationId xmlns:a16="http://schemas.microsoft.com/office/drawing/2014/main" id="{48F60B8E-359B-5640-AE1C-8B0386E69A37}"/>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EADB0674-9F2F-9048-8F8C-240B2AE1FAC2}" type="slidenum">
              <a:rPr kumimoji="0" lang="zh-CN" altLang="en-US" sz="12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华文中宋" charset="0"/>
                <a:cs typeface="+mn-cs"/>
              </a:rPr>
              <a:t>33</a:t>
            </a:fld>
            <a:endParaRPr kumimoji="0" lang="en-US" altLang="zh-CN" sz="1200" b="1" i="0" u="none" strike="noStrike" kern="1200" cap="none" spc="0" normalizeH="0" baseline="0" noProof="0">
              <a:ln>
                <a:noFill/>
              </a:ln>
              <a:solidFill>
                <a:prstClr val="black">
                  <a:tint val="75000"/>
                </a:prstClr>
              </a:solidFill>
              <a:effectLst/>
              <a:uLnTx/>
              <a:uFillTx/>
              <a:latin typeface="Arial" panose="020B0604020202020204" pitchFamily="34" charset="0"/>
              <a:ea typeface="华文中宋" charset="0"/>
              <a:cs typeface="+mn-cs"/>
            </a:endParaRPr>
          </a:p>
        </p:txBody>
      </p:sp>
      <p:pic>
        <p:nvPicPr>
          <p:cNvPr id="6" name="图片 5">
            <a:extLst>
              <a:ext uri="{FF2B5EF4-FFF2-40B4-BE49-F238E27FC236}">
                <a16:creationId xmlns:a16="http://schemas.microsoft.com/office/drawing/2014/main" id="{0246DBEA-045F-624E-89D4-B859180E10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0368" y="1690688"/>
            <a:ext cx="7851264" cy="4103932"/>
          </a:xfrm>
          <a:prstGeom prst="rect">
            <a:avLst/>
          </a:prstGeom>
        </p:spPr>
      </p:pic>
    </p:spTree>
    <p:extLst>
      <p:ext uri="{BB962C8B-B14F-4D97-AF65-F5344CB8AC3E}">
        <p14:creationId xmlns:p14="http://schemas.microsoft.com/office/powerpoint/2010/main" val="21220316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0"/>
            <a:ext cx="10515600" cy="1021543"/>
          </a:xfrm>
        </p:spPr>
        <p:txBody>
          <a:bodyPr>
            <a:normAutofit/>
          </a:bodyPr>
          <a:lstStyle/>
          <a:p>
            <a:r>
              <a:rPr lang="en-US" altLang="zh-CN" dirty="0"/>
              <a:t>4 . 1</a:t>
            </a:r>
            <a:r>
              <a:rPr lang="zh-CN" altLang="en-US" dirty="0"/>
              <a:t> </a:t>
            </a:r>
            <a:r>
              <a:rPr lang="en-US" altLang="zh-CN" dirty="0"/>
              <a:t> </a:t>
            </a:r>
            <a:r>
              <a:rPr lang="en" altLang="zh-CN" dirty="0"/>
              <a:t>Question 3 --- Q 3_1</a:t>
            </a:r>
            <a:endParaRPr lang="en-US" altLang="zh-CN" b="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3" name="内容占位符 2"/>
          <p:cNvSpPr>
            <a:spLocks noGrp="1"/>
          </p:cNvSpPr>
          <p:nvPr>
            <p:ph idx="1"/>
          </p:nvPr>
        </p:nvSpPr>
        <p:spPr/>
        <p:txBody>
          <a:bodyPr/>
          <a:lstStyle/>
          <a:p>
            <a:pPr marL="0" indent="0">
              <a:buNone/>
            </a:pPr>
            <a:r>
              <a:rPr lang="en-US" altLang="zh-CN" dirty="0"/>
              <a:t>  </a:t>
            </a:r>
          </a:p>
        </p:txBody>
      </p:sp>
      <p:sp>
        <p:nvSpPr>
          <p:cNvPr id="10" name="灯片编号占位符 9">
            <a:extLst>
              <a:ext uri="{FF2B5EF4-FFF2-40B4-BE49-F238E27FC236}">
                <a16:creationId xmlns:a16="http://schemas.microsoft.com/office/drawing/2014/main" id="{48F60B8E-359B-5640-AE1C-8B0386E69A37}"/>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EADB0674-9F2F-9048-8F8C-240B2AE1FAC2}" type="slidenum">
              <a:rPr kumimoji="0" lang="zh-CN" altLang="en-US" sz="12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华文中宋" charset="0"/>
                <a:cs typeface="+mn-cs"/>
              </a:rPr>
              <a:t>34</a:t>
            </a:fld>
            <a:endParaRPr kumimoji="0" lang="en-US" altLang="zh-CN" sz="1200" b="1" i="0" u="none" strike="noStrike" kern="1200" cap="none" spc="0" normalizeH="0" baseline="0" noProof="0">
              <a:ln>
                <a:noFill/>
              </a:ln>
              <a:solidFill>
                <a:prstClr val="black">
                  <a:tint val="75000"/>
                </a:prstClr>
              </a:solidFill>
              <a:effectLst/>
              <a:uLnTx/>
              <a:uFillTx/>
              <a:latin typeface="Arial" panose="020B0604020202020204" pitchFamily="34" charset="0"/>
              <a:ea typeface="华文中宋" charset="0"/>
              <a:cs typeface="+mn-cs"/>
            </a:endParaRPr>
          </a:p>
        </p:txBody>
      </p:sp>
      <p:pic>
        <p:nvPicPr>
          <p:cNvPr id="6" name="图片 5">
            <a:extLst>
              <a:ext uri="{FF2B5EF4-FFF2-40B4-BE49-F238E27FC236}">
                <a16:creationId xmlns:a16="http://schemas.microsoft.com/office/drawing/2014/main" id="{394E3B1A-A612-5A4F-8324-BDEDA6138B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3966" y="1228962"/>
            <a:ext cx="6893508" cy="5096121"/>
          </a:xfrm>
          <a:prstGeom prst="rect">
            <a:avLst/>
          </a:prstGeom>
        </p:spPr>
      </p:pic>
    </p:spTree>
    <p:extLst>
      <p:ext uri="{BB962C8B-B14F-4D97-AF65-F5344CB8AC3E}">
        <p14:creationId xmlns:p14="http://schemas.microsoft.com/office/powerpoint/2010/main" val="22909891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0"/>
            <a:ext cx="10515600" cy="1021543"/>
          </a:xfrm>
        </p:spPr>
        <p:txBody>
          <a:bodyPr>
            <a:normAutofit/>
          </a:bodyPr>
          <a:lstStyle/>
          <a:p>
            <a:r>
              <a:rPr lang="en-US" altLang="zh-CN" dirty="0"/>
              <a:t>4 . 2</a:t>
            </a:r>
            <a:r>
              <a:rPr lang="zh-CN" altLang="en-US" dirty="0"/>
              <a:t> </a:t>
            </a:r>
            <a:r>
              <a:rPr lang="en-US" altLang="zh-CN" dirty="0"/>
              <a:t> </a:t>
            </a:r>
            <a:r>
              <a:rPr lang="en" altLang="zh-CN" dirty="0"/>
              <a:t>Question 3 --- Q 3_2</a:t>
            </a:r>
            <a:endParaRPr lang="en-US" altLang="zh-CN" b="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3" name="内容占位符 2"/>
          <p:cNvSpPr>
            <a:spLocks noGrp="1"/>
          </p:cNvSpPr>
          <p:nvPr>
            <p:ph idx="1"/>
          </p:nvPr>
        </p:nvSpPr>
        <p:spPr/>
        <p:txBody>
          <a:bodyPr/>
          <a:lstStyle/>
          <a:p>
            <a:pPr marL="0" indent="0">
              <a:buNone/>
            </a:pPr>
            <a:r>
              <a:rPr lang="en-US" altLang="zh-CN" dirty="0"/>
              <a:t>  </a:t>
            </a:r>
          </a:p>
        </p:txBody>
      </p:sp>
      <p:sp>
        <p:nvSpPr>
          <p:cNvPr id="10" name="灯片编号占位符 9">
            <a:extLst>
              <a:ext uri="{FF2B5EF4-FFF2-40B4-BE49-F238E27FC236}">
                <a16:creationId xmlns:a16="http://schemas.microsoft.com/office/drawing/2014/main" id="{48F60B8E-359B-5640-AE1C-8B0386E69A37}"/>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EADB0674-9F2F-9048-8F8C-240B2AE1FAC2}" type="slidenum">
              <a:rPr kumimoji="0" lang="zh-CN" altLang="en-US" sz="12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华文中宋" charset="0"/>
                <a:cs typeface="+mn-cs"/>
              </a:rPr>
              <a:t>35</a:t>
            </a:fld>
            <a:endParaRPr kumimoji="0" lang="en-US" altLang="zh-CN" sz="1200" b="1" i="0" u="none" strike="noStrike" kern="1200" cap="none" spc="0" normalizeH="0" baseline="0" noProof="0">
              <a:ln>
                <a:noFill/>
              </a:ln>
              <a:solidFill>
                <a:prstClr val="black">
                  <a:tint val="75000"/>
                </a:prstClr>
              </a:solidFill>
              <a:effectLst/>
              <a:uLnTx/>
              <a:uFillTx/>
              <a:latin typeface="Arial" panose="020B0604020202020204" pitchFamily="34" charset="0"/>
              <a:ea typeface="华文中宋" charset="0"/>
              <a:cs typeface="+mn-cs"/>
            </a:endParaRPr>
          </a:p>
        </p:txBody>
      </p:sp>
      <p:sp>
        <p:nvSpPr>
          <p:cNvPr id="9" name="内容占位符 2">
            <a:extLst>
              <a:ext uri="{FF2B5EF4-FFF2-40B4-BE49-F238E27FC236}">
                <a16:creationId xmlns:a16="http://schemas.microsoft.com/office/drawing/2014/main" id="{00001FE2-6DEA-4143-979D-3159121A09AD}"/>
              </a:ext>
            </a:extLst>
          </p:cNvPr>
          <p:cNvSpPr txBox="1">
            <a:spLocks/>
          </p:cNvSpPr>
          <p:nvPr/>
        </p:nvSpPr>
        <p:spPr>
          <a:xfrm>
            <a:off x="838200" y="1340485"/>
            <a:ext cx="10909300" cy="50615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问题：使用</a:t>
            </a:r>
            <a:r>
              <a:rPr lang="en-US" altLang="zh-CN" dirty="0"/>
              <a:t>GDN</a:t>
            </a:r>
            <a:r>
              <a:rPr lang="zh-CN" altLang="en-US" dirty="0"/>
              <a:t>构造</a:t>
            </a:r>
            <a:r>
              <a:rPr lang="en-US" altLang="zh-CN" dirty="0"/>
              <a:t>HDN</a:t>
            </a:r>
            <a:r>
              <a:rPr lang="zh-CN" altLang="en-US" dirty="0"/>
              <a:t>并计算各项信息</a:t>
            </a:r>
            <a:endParaRPr lang="en-US" altLang="zh-CN" dirty="0"/>
          </a:p>
          <a:p>
            <a:r>
              <a:rPr lang="zh-CN" altLang="en-US" dirty="0"/>
              <a:t>思路：</a:t>
            </a:r>
            <a:endParaRPr lang="en-US" altLang="zh-CN" dirty="0"/>
          </a:p>
          <a:p>
            <a:pPr lvl="1"/>
            <a:r>
              <a:rPr lang="zh-CN" altLang="en-US" dirty="0"/>
              <a:t>节点数量：</a:t>
            </a:r>
            <a:r>
              <a:rPr lang="en-US" altLang="zh-CN" dirty="0" err="1"/>
              <a:t>GetNodes</a:t>
            </a:r>
            <a:r>
              <a:rPr lang="zh-CN" altLang="en-US" dirty="0"/>
              <a:t>函数</a:t>
            </a:r>
            <a:endParaRPr lang="en-US" altLang="zh-CN" dirty="0"/>
          </a:p>
          <a:p>
            <a:pPr lvl="1"/>
            <a:r>
              <a:rPr lang="zh-CN" altLang="en-US" dirty="0"/>
              <a:t>边数量：</a:t>
            </a:r>
            <a:r>
              <a:rPr lang="en-US" altLang="zh-CN" dirty="0" err="1"/>
              <a:t>GetEdges</a:t>
            </a:r>
            <a:r>
              <a:rPr lang="zh-CN" altLang="en-US" dirty="0"/>
              <a:t>函数</a:t>
            </a:r>
            <a:endParaRPr lang="en-US" altLang="zh-CN" dirty="0"/>
          </a:p>
          <a:p>
            <a:pPr lvl="1"/>
            <a:r>
              <a:rPr lang="zh-CN" altLang="en-US" dirty="0"/>
              <a:t>集聚系数：</a:t>
            </a:r>
            <a:r>
              <a:rPr lang="en-US" altLang="zh-CN" dirty="0" err="1"/>
              <a:t>GetClustCf</a:t>
            </a:r>
            <a:r>
              <a:rPr lang="zh-CN" altLang="en-US" dirty="0"/>
              <a:t>函数或者</a:t>
            </a:r>
            <a:r>
              <a:rPr lang="en-US" altLang="zh-CN" dirty="0" err="1"/>
              <a:t>GetClustCfAll</a:t>
            </a:r>
            <a:r>
              <a:rPr lang="zh-CN" altLang="en-US" dirty="0"/>
              <a:t>函数</a:t>
            </a:r>
            <a:endParaRPr lang="en-US" altLang="zh-CN" dirty="0"/>
          </a:p>
          <a:p>
            <a:pPr lvl="1"/>
            <a:r>
              <a:rPr lang="zh-CN" altLang="en-US" dirty="0"/>
              <a:t>密度：</a:t>
            </a:r>
            <a:r>
              <a:rPr lang="en-US" altLang="zh-CN" dirty="0"/>
              <a:t>2 * </a:t>
            </a:r>
            <a:r>
              <a:rPr lang="zh-CN" altLang="en-US" dirty="0"/>
              <a:t>总边数 </a:t>
            </a:r>
            <a:r>
              <a:rPr lang="en-US" altLang="zh-CN" dirty="0"/>
              <a:t>/</a:t>
            </a:r>
            <a:r>
              <a:rPr lang="zh-CN" altLang="en-US" dirty="0"/>
              <a:t> </a:t>
            </a:r>
            <a:r>
              <a:rPr lang="en-US" altLang="zh-CN" dirty="0"/>
              <a:t>(</a:t>
            </a:r>
            <a:r>
              <a:rPr lang="zh-CN" altLang="en-US" dirty="0"/>
              <a:t>节点总数 * </a:t>
            </a:r>
            <a:r>
              <a:rPr lang="en-US" altLang="zh-CN" dirty="0"/>
              <a:t>(</a:t>
            </a:r>
            <a:r>
              <a:rPr lang="zh-CN" altLang="en-US" dirty="0"/>
              <a:t>节点总数 </a:t>
            </a:r>
            <a:r>
              <a:rPr lang="en-US" altLang="zh-CN" dirty="0"/>
              <a:t>– 1))</a:t>
            </a:r>
          </a:p>
          <a:p>
            <a:pPr lvl="1"/>
            <a:endParaRPr lang="en-US" altLang="zh-CN" dirty="0"/>
          </a:p>
        </p:txBody>
      </p:sp>
      <p:pic>
        <p:nvPicPr>
          <p:cNvPr id="6" name="Picture 2" descr="https://gss2.bdstatic.com/9fo3dSag_xI4khGkpoWK1HF6hhy/baike/s%3D120/sign=3a0476fe2c9759ee4e5064c982f9434e/c75c10385343fbf280efb4d0ba7eca8064388f05.jpg">
            <a:extLst>
              <a:ext uri="{FF2B5EF4-FFF2-40B4-BE49-F238E27FC236}">
                <a16:creationId xmlns:a16="http://schemas.microsoft.com/office/drawing/2014/main" id="{3E07BEF2-D422-9743-9855-6F376D039A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6329" y="4757811"/>
            <a:ext cx="2339341" cy="779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98764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0"/>
            <a:ext cx="10515600" cy="1021543"/>
          </a:xfrm>
        </p:spPr>
        <p:txBody>
          <a:bodyPr>
            <a:normAutofit/>
          </a:bodyPr>
          <a:lstStyle/>
          <a:p>
            <a:r>
              <a:rPr lang="en-US" altLang="zh-CN" dirty="0"/>
              <a:t>4 . 2</a:t>
            </a:r>
            <a:r>
              <a:rPr lang="zh-CN" altLang="en-US" dirty="0"/>
              <a:t> </a:t>
            </a:r>
            <a:r>
              <a:rPr lang="en-US" altLang="zh-CN" dirty="0"/>
              <a:t> </a:t>
            </a:r>
            <a:r>
              <a:rPr lang="en" altLang="zh-CN" dirty="0"/>
              <a:t>Question 3 --- Q 3_2</a:t>
            </a:r>
            <a:endParaRPr lang="en-US" altLang="zh-CN" b="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3" name="内容占位符 2"/>
          <p:cNvSpPr>
            <a:spLocks noGrp="1"/>
          </p:cNvSpPr>
          <p:nvPr>
            <p:ph idx="1"/>
          </p:nvPr>
        </p:nvSpPr>
        <p:spPr/>
        <p:txBody>
          <a:bodyPr/>
          <a:lstStyle/>
          <a:p>
            <a:pPr marL="0" indent="0">
              <a:buNone/>
            </a:pPr>
            <a:r>
              <a:rPr lang="en-US" altLang="zh-CN" dirty="0"/>
              <a:t>  </a:t>
            </a:r>
          </a:p>
        </p:txBody>
      </p:sp>
      <p:sp>
        <p:nvSpPr>
          <p:cNvPr id="10" name="灯片编号占位符 9">
            <a:extLst>
              <a:ext uri="{FF2B5EF4-FFF2-40B4-BE49-F238E27FC236}">
                <a16:creationId xmlns:a16="http://schemas.microsoft.com/office/drawing/2014/main" id="{48F60B8E-359B-5640-AE1C-8B0386E69A37}"/>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EADB0674-9F2F-9048-8F8C-240B2AE1FAC2}" type="slidenum">
              <a:rPr kumimoji="0" lang="zh-CN" altLang="en-US" sz="12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华文中宋" charset="0"/>
                <a:cs typeface="+mn-cs"/>
              </a:rPr>
              <a:t>36</a:t>
            </a:fld>
            <a:endParaRPr kumimoji="0" lang="en-US" altLang="zh-CN" sz="1200" b="1" i="0" u="none" strike="noStrike" kern="1200" cap="none" spc="0" normalizeH="0" baseline="0" noProof="0">
              <a:ln>
                <a:noFill/>
              </a:ln>
              <a:solidFill>
                <a:prstClr val="black">
                  <a:tint val="75000"/>
                </a:prstClr>
              </a:solidFill>
              <a:effectLst/>
              <a:uLnTx/>
              <a:uFillTx/>
              <a:latin typeface="Arial" panose="020B0604020202020204" pitchFamily="34" charset="0"/>
              <a:ea typeface="华文中宋" charset="0"/>
              <a:cs typeface="+mn-cs"/>
            </a:endParaRPr>
          </a:p>
        </p:txBody>
      </p:sp>
      <p:pic>
        <p:nvPicPr>
          <p:cNvPr id="7" name="图片 6">
            <a:extLst>
              <a:ext uri="{FF2B5EF4-FFF2-40B4-BE49-F238E27FC236}">
                <a16:creationId xmlns:a16="http://schemas.microsoft.com/office/drawing/2014/main" id="{19917C10-F339-6B4B-8613-896B38B4B497}"/>
              </a:ext>
            </a:extLst>
          </p:cNvPr>
          <p:cNvPicPr>
            <a:picLocks noChangeAspect="1"/>
          </p:cNvPicPr>
          <p:nvPr/>
        </p:nvPicPr>
        <p:blipFill rotWithShape="1">
          <a:blip r:embed="rId3">
            <a:extLst>
              <a:ext uri="{28A0092B-C50C-407E-A947-70E740481C1C}">
                <a14:useLocalDpi xmlns:a14="http://schemas.microsoft.com/office/drawing/2010/main" val="0"/>
              </a:ext>
            </a:extLst>
          </a:blip>
          <a:srcRect r="50901" b="66049"/>
          <a:stretch/>
        </p:blipFill>
        <p:spPr>
          <a:xfrm>
            <a:off x="1789929" y="1754944"/>
            <a:ext cx="8612142" cy="3348111"/>
          </a:xfrm>
          <a:prstGeom prst="rect">
            <a:avLst/>
          </a:prstGeom>
        </p:spPr>
      </p:pic>
    </p:spTree>
    <p:extLst>
      <p:ext uri="{BB962C8B-B14F-4D97-AF65-F5344CB8AC3E}">
        <p14:creationId xmlns:p14="http://schemas.microsoft.com/office/powerpoint/2010/main" val="14567710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0"/>
            <a:ext cx="10515600" cy="1021543"/>
          </a:xfrm>
        </p:spPr>
        <p:txBody>
          <a:bodyPr>
            <a:normAutofit/>
          </a:bodyPr>
          <a:lstStyle/>
          <a:p>
            <a:r>
              <a:rPr lang="en-US" altLang="zh-CN" dirty="0"/>
              <a:t>4 . 2</a:t>
            </a:r>
            <a:r>
              <a:rPr lang="zh-CN" altLang="en-US" dirty="0"/>
              <a:t> </a:t>
            </a:r>
            <a:r>
              <a:rPr lang="en-US" altLang="zh-CN" dirty="0"/>
              <a:t> </a:t>
            </a:r>
            <a:r>
              <a:rPr lang="en" altLang="zh-CN" dirty="0"/>
              <a:t>Question 3 --- Q 3_2</a:t>
            </a:r>
            <a:endParaRPr lang="en-US" altLang="zh-CN" b="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3" name="内容占位符 2"/>
          <p:cNvSpPr>
            <a:spLocks noGrp="1"/>
          </p:cNvSpPr>
          <p:nvPr>
            <p:ph idx="1"/>
          </p:nvPr>
        </p:nvSpPr>
        <p:spPr/>
        <p:txBody>
          <a:bodyPr/>
          <a:lstStyle/>
          <a:p>
            <a:pPr marL="0" indent="0">
              <a:buNone/>
            </a:pPr>
            <a:r>
              <a:rPr lang="en-US" altLang="zh-CN" dirty="0"/>
              <a:t>  </a:t>
            </a:r>
          </a:p>
        </p:txBody>
      </p:sp>
      <p:sp>
        <p:nvSpPr>
          <p:cNvPr id="10" name="灯片编号占位符 9">
            <a:extLst>
              <a:ext uri="{FF2B5EF4-FFF2-40B4-BE49-F238E27FC236}">
                <a16:creationId xmlns:a16="http://schemas.microsoft.com/office/drawing/2014/main" id="{48F60B8E-359B-5640-AE1C-8B0386E69A37}"/>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EADB0674-9F2F-9048-8F8C-240B2AE1FAC2}" type="slidenum">
              <a:rPr kumimoji="0" lang="zh-CN" altLang="en-US" sz="12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华文中宋" charset="0"/>
                <a:cs typeface="+mn-cs"/>
              </a:rPr>
              <a:t>37</a:t>
            </a:fld>
            <a:endParaRPr kumimoji="0" lang="en-US" altLang="zh-CN" sz="1200" b="1" i="0" u="none" strike="noStrike" kern="1200" cap="none" spc="0" normalizeH="0" baseline="0" noProof="0">
              <a:ln>
                <a:noFill/>
              </a:ln>
              <a:solidFill>
                <a:prstClr val="black">
                  <a:tint val="75000"/>
                </a:prstClr>
              </a:solidFill>
              <a:effectLst/>
              <a:uLnTx/>
              <a:uFillTx/>
              <a:latin typeface="Arial" panose="020B0604020202020204" pitchFamily="34" charset="0"/>
              <a:ea typeface="华文中宋" charset="0"/>
              <a:cs typeface="+mn-cs"/>
            </a:endParaRPr>
          </a:p>
        </p:txBody>
      </p:sp>
      <p:pic>
        <p:nvPicPr>
          <p:cNvPr id="7" name="图片 6">
            <a:extLst>
              <a:ext uri="{FF2B5EF4-FFF2-40B4-BE49-F238E27FC236}">
                <a16:creationId xmlns:a16="http://schemas.microsoft.com/office/drawing/2014/main" id="{AD8339B6-4B42-5644-9ECE-3B42406294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6199" y="1108708"/>
            <a:ext cx="5899601" cy="5293542"/>
          </a:xfrm>
          <a:prstGeom prst="rect">
            <a:avLst/>
          </a:prstGeom>
        </p:spPr>
      </p:pic>
    </p:spTree>
    <p:extLst>
      <p:ext uri="{BB962C8B-B14F-4D97-AF65-F5344CB8AC3E}">
        <p14:creationId xmlns:p14="http://schemas.microsoft.com/office/powerpoint/2010/main" val="24383854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0"/>
            <a:ext cx="10515600" cy="1021543"/>
          </a:xfrm>
        </p:spPr>
        <p:txBody>
          <a:bodyPr>
            <a:normAutofit/>
          </a:bodyPr>
          <a:lstStyle/>
          <a:p>
            <a:r>
              <a:rPr lang="en-US" altLang="zh-CN" dirty="0"/>
              <a:t>4 . 3</a:t>
            </a:r>
            <a:r>
              <a:rPr lang="zh-CN" altLang="en-US" dirty="0"/>
              <a:t> </a:t>
            </a:r>
            <a:r>
              <a:rPr lang="en-US" altLang="zh-CN" dirty="0"/>
              <a:t> </a:t>
            </a:r>
            <a:r>
              <a:rPr lang="en" altLang="zh-CN" dirty="0"/>
              <a:t>Question 3 --- Q 3_3</a:t>
            </a:r>
            <a:endParaRPr lang="en-US" altLang="zh-CN" b="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3" name="内容占位符 2"/>
          <p:cNvSpPr>
            <a:spLocks noGrp="1"/>
          </p:cNvSpPr>
          <p:nvPr>
            <p:ph idx="1"/>
          </p:nvPr>
        </p:nvSpPr>
        <p:spPr/>
        <p:txBody>
          <a:bodyPr/>
          <a:lstStyle/>
          <a:p>
            <a:pPr marL="0" indent="0">
              <a:buNone/>
            </a:pPr>
            <a:r>
              <a:rPr lang="en-US" altLang="zh-CN" dirty="0"/>
              <a:t>  </a:t>
            </a:r>
          </a:p>
        </p:txBody>
      </p:sp>
      <p:sp>
        <p:nvSpPr>
          <p:cNvPr id="10" name="灯片编号占位符 9">
            <a:extLst>
              <a:ext uri="{FF2B5EF4-FFF2-40B4-BE49-F238E27FC236}">
                <a16:creationId xmlns:a16="http://schemas.microsoft.com/office/drawing/2014/main" id="{48F60B8E-359B-5640-AE1C-8B0386E69A37}"/>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EADB0674-9F2F-9048-8F8C-240B2AE1FAC2}" type="slidenum">
              <a:rPr kumimoji="0" lang="zh-CN" altLang="en-US" sz="12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华文中宋" charset="0"/>
                <a:cs typeface="+mn-cs"/>
              </a:rPr>
              <a:t>38</a:t>
            </a:fld>
            <a:endParaRPr kumimoji="0" lang="en-US" altLang="zh-CN" sz="1200" b="1" i="0" u="none" strike="noStrike" kern="1200" cap="none" spc="0" normalizeH="0" baseline="0" noProof="0">
              <a:ln>
                <a:noFill/>
              </a:ln>
              <a:solidFill>
                <a:prstClr val="black">
                  <a:tint val="75000"/>
                </a:prstClr>
              </a:solidFill>
              <a:effectLst/>
              <a:uLnTx/>
              <a:uFillTx/>
              <a:latin typeface="Arial" panose="020B0604020202020204" pitchFamily="34" charset="0"/>
              <a:ea typeface="华文中宋" charset="0"/>
              <a:cs typeface="+mn-cs"/>
            </a:endParaRPr>
          </a:p>
        </p:txBody>
      </p:sp>
      <p:sp>
        <p:nvSpPr>
          <p:cNvPr id="9" name="内容占位符 2">
            <a:extLst>
              <a:ext uri="{FF2B5EF4-FFF2-40B4-BE49-F238E27FC236}">
                <a16:creationId xmlns:a16="http://schemas.microsoft.com/office/drawing/2014/main" id="{00001FE2-6DEA-4143-979D-3159121A09AD}"/>
              </a:ext>
            </a:extLst>
          </p:cNvPr>
          <p:cNvSpPr txBox="1">
            <a:spLocks/>
          </p:cNvSpPr>
          <p:nvPr/>
        </p:nvSpPr>
        <p:spPr>
          <a:xfrm>
            <a:off x="838200" y="1340485"/>
            <a:ext cx="10909300" cy="50615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问题：对于</a:t>
            </a:r>
            <a:r>
              <a:rPr lang="en-US" altLang="zh-CN" dirty="0"/>
              <a:t>HDN</a:t>
            </a:r>
            <a:r>
              <a:rPr lang="zh-CN" altLang="en-US" dirty="0"/>
              <a:t>中团的讨论</a:t>
            </a:r>
            <a:endParaRPr lang="en-US" altLang="zh-CN" dirty="0"/>
          </a:p>
          <a:p>
            <a:r>
              <a:rPr lang="zh-CN" altLang="en-US" dirty="0"/>
              <a:t>思路：</a:t>
            </a:r>
            <a:endParaRPr lang="en-US" altLang="zh-CN" dirty="0"/>
          </a:p>
          <a:p>
            <a:pPr lvl="1"/>
            <a:r>
              <a:rPr lang="en-US" altLang="zh-CN" dirty="0"/>
              <a:t>GDN</a:t>
            </a:r>
            <a:r>
              <a:rPr lang="zh-CN" altLang="en-US" dirty="0"/>
              <a:t>中的每一个基因都对应</a:t>
            </a:r>
            <a:r>
              <a:rPr lang="en-US" altLang="zh-CN" dirty="0"/>
              <a:t>HDN</a:t>
            </a:r>
            <a:r>
              <a:rPr lang="zh-CN" altLang="en-US" dirty="0"/>
              <a:t>中一个团</a:t>
            </a:r>
            <a:endParaRPr lang="en-US" altLang="zh-CN" dirty="0"/>
          </a:p>
          <a:p>
            <a:pPr lvl="1"/>
            <a:r>
              <a:rPr lang="zh-CN" altLang="en-US" dirty="0"/>
              <a:t>一般来说，</a:t>
            </a:r>
            <a:r>
              <a:rPr lang="en-US" altLang="zh-CN" dirty="0"/>
              <a:t>HDN</a:t>
            </a:r>
            <a:r>
              <a:rPr lang="zh-CN" altLang="en-US" dirty="0"/>
              <a:t>中最大团对应</a:t>
            </a:r>
            <a:r>
              <a:rPr lang="en-US" altLang="zh-CN" dirty="0"/>
              <a:t>GDN</a:t>
            </a:r>
            <a:r>
              <a:rPr lang="zh-CN" altLang="en-US" dirty="0"/>
              <a:t>中度数最大的基因</a:t>
            </a:r>
            <a:endParaRPr lang="en-US" altLang="zh-CN" dirty="0"/>
          </a:p>
          <a:p>
            <a:pPr lvl="1"/>
            <a:r>
              <a:rPr lang="zh-CN" altLang="en-US" dirty="0"/>
              <a:t>找出</a:t>
            </a:r>
            <a:r>
              <a:rPr lang="en-US" altLang="zh-CN" dirty="0"/>
              <a:t>GDN</a:t>
            </a:r>
            <a:r>
              <a:rPr lang="zh-CN" altLang="en-US" dirty="0"/>
              <a:t>中基因的最大度数</a:t>
            </a:r>
            <a:endParaRPr lang="en-US" altLang="zh-CN" dirty="0"/>
          </a:p>
          <a:p>
            <a:r>
              <a:rPr lang="zh-CN" altLang="en-US" dirty="0"/>
              <a:t>结果：</a:t>
            </a:r>
            <a:r>
              <a:rPr lang="en-US" altLang="zh-CN" dirty="0" err="1"/>
              <a:t>Kmax</a:t>
            </a:r>
            <a:r>
              <a:rPr lang="zh-CN" altLang="en-US" dirty="0"/>
              <a:t>为</a:t>
            </a:r>
            <a:r>
              <a:rPr lang="en-US" altLang="zh-CN" dirty="0"/>
              <a:t>1686</a:t>
            </a:r>
          </a:p>
          <a:p>
            <a:r>
              <a:rPr lang="zh-CN" altLang="en-US" dirty="0"/>
              <a:t>讨论：可能出现的不一般情况</a:t>
            </a:r>
            <a:endParaRPr lang="en-US" altLang="zh-CN" dirty="0"/>
          </a:p>
        </p:txBody>
      </p:sp>
    </p:spTree>
    <p:extLst>
      <p:ext uri="{BB962C8B-B14F-4D97-AF65-F5344CB8AC3E}">
        <p14:creationId xmlns:p14="http://schemas.microsoft.com/office/powerpoint/2010/main" val="37847380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0"/>
            <a:ext cx="10515600" cy="1021543"/>
          </a:xfrm>
        </p:spPr>
        <p:txBody>
          <a:bodyPr>
            <a:normAutofit/>
          </a:bodyPr>
          <a:lstStyle/>
          <a:p>
            <a:r>
              <a:rPr lang="en-US" altLang="zh-CN" dirty="0"/>
              <a:t>4 . 3</a:t>
            </a:r>
            <a:r>
              <a:rPr lang="zh-CN" altLang="en-US" dirty="0"/>
              <a:t> </a:t>
            </a:r>
            <a:r>
              <a:rPr lang="en-US" altLang="zh-CN" dirty="0"/>
              <a:t> </a:t>
            </a:r>
            <a:r>
              <a:rPr lang="en" altLang="zh-CN" dirty="0"/>
              <a:t>Question 3 --- Q 3_3</a:t>
            </a:r>
            <a:endParaRPr lang="en-US" altLang="zh-CN" b="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3" name="内容占位符 2"/>
          <p:cNvSpPr>
            <a:spLocks noGrp="1"/>
          </p:cNvSpPr>
          <p:nvPr>
            <p:ph idx="1"/>
          </p:nvPr>
        </p:nvSpPr>
        <p:spPr/>
        <p:txBody>
          <a:bodyPr/>
          <a:lstStyle/>
          <a:p>
            <a:pPr marL="0" indent="0">
              <a:buNone/>
            </a:pPr>
            <a:r>
              <a:rPr lang="en-US" altLang="zh-CN" dirty="0"/>
              <a:t>  </a:t>
            </a:r>
          </a:p>
        </p:txBody>
      </p:sp>
      <p:sp>
        <p:nvSpPr>
          <p:cNvPr id="10" name="灯片编号占位符 9">
            <a:extLst>
              <a:ext uri="{FF2B5EF4-FFF2-40B4-BE49-F238E27FC236}">
                <a16:creationId xmlns:a16="http://schemas.microsoft.com/office/drawing/2014/main" id="{48F60B8E-359B-5640-AE1C-8B0386E69A37}"/>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EADB0674-9F2F-9048-8F8C-240B2AE1FAC2}" type="slidenum">
              <a:rPr kumimoji="0" lang="zh-CN" altLang="en-US" sz="12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华文中宋" charset="0"/>
                <a:cs typeface="+mn-cs"/>
              </a:rPr>
              <a:t>39</a:t>
            </a:fld>
            <a:endParaRPr kumimoji="0" lang="en-US" altLang="zh-CN" sz="1200" b="1" i="0" u="none" strike="noStrike" kern="1200" cap="none" spc="0" normalizeH="0" baseline="0" noProof="0">
              <a:ln>
                <a:noFill/>
              </a:ln>
              <a:solidFill>
                <a:prstClr val="black">
                  <a:tint val="75000"/>
                </a:prstClr>
              </a:solidFill>
              <a:effectLst/>
              <a:uLnTx/>
              <a:uFillTx/>
              <a:latin typeface="Arial" panose="020B0604020202020204" pitchFamily="34" charset="0"/>
              <a:ea typeface="华文中宋" charset="0"/>
              <a:cs typeface="+mn-cs"/>
            </a:endParaRPr>
          </a:p>
        </p:txBody>
      </p:sp>
      <p:pic>
        <p:nvPicPr>
          <p:cNvPr id="6" name="图片 5">
            <a:extLst>
              <a:ext uri="{FF2B5EF4-FFF2-40B4-BE49-F238E27FC236}">
                <a16:creationId xmlns:a16="http://schemas.microsoft.com/office/drawing/2014/main" id="{80006DD1-E5C6-244E-960E-924D9CB771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2505" y="1204692"/>
            <a:ext cx="8454510" cy="4692455"/>
          </a:xfrm>
          <a:prstGeom prst="rect">
            <a:avLst/>
          </a:prstGeom>
        </p:spPr>
      </p:pic>
    </p:spTree>
    <p:extLst>
      <p:ext uri="{BB962C8B-B14F-4D97-AF65-F5344CB8AC3E}">
        <p14:creationId xmlns:p14="http://schemas.microsoft.com/office/powerpoint/2010/main" val="2871645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0"/>
            <a:ext cx="10515600" cy="1021543"/>
          </a:xfrm>
        </p:spPr>
        <p:txBody>
          <a:bodyPr>
            <a:normAutofit/>
          </a:bodyPr>
          <a:lstStyle/>
          <a:p>
            <a:r>
              <a:rPr lang="en-US" altLang="zh-CN" dirty="0"/>
              <a:t>1 . 1</a:t>
            </a:r>
            <a:r>
              <a:rPr lang="zh-CN" altLang="en-US" dirty="0"/>
              <a:t> </a:t>
            </a:r>
            <a:r>
              <a:rPr lang="en-US" altLang="zh-CN" dirty="0"/>
              <a:t> </a:t>
            </a:r>
            <a:r>
              <a:rPr lang="en" altLang="zh-CN" dirty="0"/>
              <a:t>Question 1</a:t>
            </a:r>
            <a:endParaRPr lang="zh-CN" altLang="en-US" dirty="0"/>
          </a:p>
        </p:txBody>
      </p:sp>
      <p:sp>
        <p:nvSpPr>
          <p:cNvPr id="3" name="内容占位符 2"/>
          <p:cNvSpPr>
            <a:spLocks noGrp="1"/>
          </p:cNvSpPr>
          <p:nvPr>
            <p:ph idx="1"/>
          </p:nvPr>
        </p:nvSpPr>
        <p:spPr>
          <a:xfrm>
            <a:off x="838200" y="1340485"/>
            <a:ext cx="10515600" cy="5061585"/>
          </a:xfrm>
        </p:spPr>
        <p:txBody>
          <a:bodyPr>
            <a:normAutofit/>
          </a:bodyPr>
          <a:lstStyle/>
          <a:p>
            <a:r>
              <a:rPr lang="zh-CN" altLang="en-US" dirty="0"/>
              <a:t>分析 </a:t>
            </a:r>
            <a:r>
              <a:rPr lang="en" altLang="zh-CN" dirty="0" err="1"/>
              <a:t>Erdo˝s-R´enyi</a:t>
            </a:r>
            <a:r>
              <a:rPr lang="en" altLang="zh-CN" dirty="0"/>
              <a:t> </a:t>
            </a:r>
            <a:r>
              <a:rPr lang="zh-CN" altLang="en-US" dirty="0"/>
              <a:t>和 </a:t>
            </a:r>
            <a:r>
              <a:rPr lang="en" altLang="zh-CN" dirty="0"/>
              <a:t>Small World </a:t>
            </a:r>
            <a:r>
              <a:rPr lang="zh-CN" altLang="en-US" dirty="0"/>
              <a:t>网络的性质，</a:t>
            </a:r>
            <a:endParaRPr lang="en-US" altLang="zh-CN" dirty="0"/>
          </a:p>
          <a:p>
            <a:r>
              <a:rPr lang="zh-CN" altLang="en-US" dirty="0"/>
              <a:t>如度分布、集聚系数等，从而能够生成相似性质的新网络。</a:t>
            </a:r>
          </a:p>
        </p:txBody>
      </p:sp>
      <p:sp>
        <p:nvSpPr>
          <p:cNvPr id="8" name="灯片编号占位符 7">
            <a:extLst>
              <a:ext uri="{FF2B5EF4-FFF2-40B4-BE49-F238E27FC236}">
                <a16:creationId xmlns:a16="http://schemas.microsoft.com/office/drawing/2014/main" id="{3D2C3DED-6DF2-4947-98C4-9302A8214412}"/>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EADB0674-9F2F-9048-8F8C-240B2AE1FAC2}" type="slidenum">
              <a:rPr kumimoji="0" lang="zh-CN" altLang="en-US" sz="12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华文中宋" charset="0"/>
                <a:cs typeface="+mn-cs"/>
              </a:rPr>
              <a:t>4</a:t>
            </a:fld>
            <a:endParaRPr kumimoji="0" lang="en-US" altLang="zh-CN" sz="1200" b="1" i="0" u="none" strike="noStrike" kern="1200" cap="none" spc="0" normalizeH="0" baseline="0" noProof="0">
              <a:ln>
                <a:noFill/>
              </a:ln>
              <a:solidFill>
                <a:prstClr val="black">
                  <a:tint val="75000"/>
                </a:prstClr>
              </a:solidFill>
              <a:effectLst/>
              <a:uLnTx/>
              <a:uFillTx/>
              <a:latin typeface="Arial" panose="020B0604020202020204" pitchFamily="34" charset="0"/>
              <a:ea typeface="华文中宋" charset="0"/>
              <a:cs typeface="+mn-cs"/>
            </a:endParaRPr>
          </a:p>
        </p:txBody>
      </p:sp>
    </p:spTree>
    <p:extLst>
      <p:ext uri="{BB962C8B-B14F-4D97-AF65-F5344CB8AC3E}">
        <p14:creationId xmlns:p14="http://schemas.microsoft.com/office/powerpoint/2010/main" val="29999814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0"/>
            <a:ext cx="10515600" cy="1021543"/>
          </a:xfrm>
        </p:spPr>
        <p:txBody>
          <a:bodyPr>
            <a:normAutofit/>
          </a:bodyPr>
          <a:lstStyle/>
          <a:p>
            <a:r>
              <a:rPr lang="en-US" altLang="zh-CN" dirty="0"/>
              <a:t>4 . 3</a:t>
            </a:r>
            <a:r>
              <a:rPr lang="zh-CN" altLang="en-US" dirty="0"/>
              <a:t> </a:t>
            </a:r>
            <a:r>
              <a:rPr lang="en-US" altLang="zh-CN" dirty="0"/>
              <a:t> </a:t>
            </a:r>
            <a:r>
              <a:rPr lang="en" altLang="zh-CN" dirty="0"/>
              <a:t>Question 3 --- Q 3_3</a:t>
            </a:r>
            <a:endParaRPr lang="en-US" altLang="zh-CN" b="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10" name="灯片编号占位符 9">
            <a:extLst>
              <a:ext uri="{FF2B5EF4-FFF2-40B4-BE49-F238E27FC236}">
                <a16:creationId xmlns:a16="http://schemas.microsoft.com/office/drawing/2014/main" id="{48F60B8E-359B-5640-AE1C-8B0386E69A37}"/>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EADB0674-9F2F-9048-8F8C-240B2AE1FAC2}" type="slidenum">
              <a:rPr kumimoji="0" lang="zh-CN" altLang="en-US" sz="12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华文中宋" charset="0"/>
                <a:cs typeface="+mn-cs"/>
              </a:rPr>
              <a:t>40</a:t>
            </a:fld>
            <a:endParaRPr kumimoji="0" lang="en-US" altLang="zh-CN" sz="1200" b="1" i="0" u="none" strike="noStrike" kern="1200" cap="none" spc="0" normalizeH="0" baseline="0" noProof="0">
              <a:ln>
                <a:noFill/>
              </a:ln>
              <a:solidFill>
                <a:prstClr val="black">
                  <a:tint val="75000"/>
                </a:prstClr>
              </a:solidFill>
              <a:effectLst/>
              <a:uLnTx/>
              <a:uFillTx/>
              <a:latin typeface="Arial" panose="020B0604020202020204" pitchFamily="34" charset="0"/>
              <a:ea typeface="华文中宋" charset="0"/>
              <a:cs typeface="+mn-cs"/>
            </a:endParaRPr>
          </a:p>
        </p:txBody>
      </p:sp>
      <p:grpSp>
        <p:nvGrpSpPr>
          <p:cNvPr id="100" name="组合 99">
            <a:extLst>
              <a:ext uri="{FF2B5EF4-FFF2-40B4-BE49-F238E27FC236}">
                <a16:creationId xmlns:a16="http://schemas.microsoft.com/office/drawing/2014/main" id="{68A96EBE-CDE8-4343-B589-D04C8BAB5FF9}"/>
              </a:ext>
            </a:extLst>
          </p:cNvPr>
          <p:cNvGrpSpPr/>
          <p:nvPr/>
        </p:nvGrpSpPr>
        <p:grpSpPr>
          <a:xfrm>
            <a:off x="3380024" y="1931184"/>
            <a:ext cx="5431952" cy="2995631"/>
            <a:chOff x="3440940" y="2136809"/>
            <a:chExt cx="5431952" cy="2995631"/>
          </a:xfrm>
        </p:grpSpPr>
        <p:sp>
          <p:nvSpPr>
            <p:cNvPr id="32" name="椭圆 31">
              <a:extLst>
                <a:ext uri="{FF2B5EF4-FFF2-40B4-BE49-F238E27FC236}">
                  <a16:creationId xmlns:a16="http://schemas.microsoft.com/office/drawing/2014/main" id="{A97D2EA9-1040-5549-A63A-29FA4E4E3433}"/>
                </a:ext>
              </a:extLst>
            </p:cNvPr>
            <p:cNvSpPr/>
            <p:nvPr/>
          </p:nvSpPr>
          <p:spPr>
            <a:xfrm>
              <a:off x="5291687" y="2757312"/>
              <a:ext cx="388827" cy="391885"/>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3" name="椭圆 32">
              <a:extLst>
                <a:ext uri="{FF2B5EF4-FFF2-40B4-BE49-F238E27FC236}">
                  <a16:creationId xmlns:a16="http://schemas.microsoft.com/office/drawing/2014/main" id="{1F87F504-214A-DF4E-884D-EBA13D15A98B}"/>
                </a:ext>
              </a:extLst>
            </p:cNvPr>
            <p:cNvSpPr/>
            <p:nvPr/>
          </p:nvSpPr>
          <p:spPr>
            <a:xfrm>
              <a:off x="5291687" y="3790186"/>
              <a:ext cx="388827" cy="391885"/>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4" name="椭圆 33">
              <a:extLst>
                <a:ext uri="{FF2B5EF4-FFF2-40B4-BE49-F238E27FC236}">
                  <a16:creationId xmlns:a16="http://schemas.microsoft.com/office/drawing/2014/main" id="{7919A9D4-C9F5-7249-A608-7C6EF75E5FF3}"/>
                </a:ext>
              </a:extLst>
            </p:cNvPr>
            <p:cNvSpPr/>
            <p:nvPr/>
          </p:nvSpPr>
          <p:spPr>
            <a:xfrm>
              <a:off x="5291687" y="3273749"/>
              <a:ext cx="388827" cy="391885"/>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5" name="椭圆 34">
              <a:extLst>
                <a:ext uri="{FF2B5EF4-FFF2-40B4-BE49-F238E27FC236}">
                  <a16:creationId xmlns:a16="http://schemas.microsoft.com/office/drawing/2014/main" id="{C634D2C6-F7E9-0E4F-818E-E3D6EC575A96}"/>
                </a:ext>
              </a:extLst>
            </p:cNvPr>
            <p:cNvSpPr/>
            <p:nvPr/>
          </p:nvSpPr>
          <p:spPr>
            <a:xfrm>
              <a:off x="6023452" y="2757312"/>
              <a:ext cx="388827" cy="39188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6" name="椭圆 35">
              <a:extLst>
                <a:ext uri="{FF2B5EF4-FFF2-40B4-BE49-F238E27FC236}">
                  <a16:creationId xmlns:a16="http://schemas.microsoft.com/office/drawing/2014/main" id="{2C59227D-26EB-A943-91DF-A74ADC455EE5}"/>
                </a:ext>
              </a:extLst>
            </p:cNvPr>
            <p:cNvSpPr/>
            <p:nvPr/>
          </p:nvSpPr>
          <p:spPr>
            <a:xfrm>
              <a:off x="6023452" y="3790186"/>
              <a:ext cx="388827" cy="39188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7" name="椭圆 36">
              <a:extLst>
                <a:ext uri="{FF2B5EF4-FFF2-40B4-BE49-F238E27FC236}">
                  <a16:creationId xmlns:a16="http://schemas.microsoft.com/office/drawing/2014/main" id="{E7461523-953C-4F4E-B55A-3084725343B2}"/>
                </a:ext>
              </a:extLst>
            </p:cNvPr>
            <p:cNvSpPr/>
            <p:nvPr/>
          </p:nvSpPr>
          <p:spPr>
            <a:xfrm>
              <a:off x="6023452" y="3273749"/>
              <a:ext cx="388827" cy="39188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8" name="椭圆 37">
              <a:extLst>
                <a:ext uri="{FF2B5EF4-FFF2-40B4-BE49-F238E27FC236}">
                  <a16:creationId xmlns:a16="http://schemas.microsoft.com/office/drawing/2014/main" id="{9B1C0F0B-5BD1-1C4D-B7BF-ABC03DADA860}"/>
                </a:ext>
              </a:extLst>
            </p:cNvPr>
            <p:cNvSpPr/>
            <p:nvPr/>
          </p:nvSpPr>
          <p:spPr>
            <a:xfrm>
              <a:off x="6024459" y="4554059"/>
              <a:ext cx="388827" cy="39188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9" name="椭圆 38">
              <a:extLst>
                <a:ext uri="{FF2B5EF4-FFF2-40B4-BE49-F238E27FC236}">
                  <a16:creationId xmlns:a16="http://schemas.microsoft.com/office/drawing/2014/main" id="{50399661-1911-BB45-8A1B-88479BA96F2A}"/>
                </a:ext>
              </a:extLst>
            </p:cNvPr>
            <p:cNvSpPr/>
            <p:nvPr/>
          </p:nvSpPr>
          <p:spPr>
            <a:xfrm>
              <a:off x="6782094" y="2757312"/>
              <a:ext cx="388827" cy="39188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0" name="椭圆 39">
              <a:extLst>
                <a:ext uri="{FF2B5EF4-FFF2-40B4-BE49-F238E27FC236}">
                  <a16:creationId xmlns:a16="http://schemas.microsoft.com/office/drawing/2014/main" id="{5BFD87AF-FCF3-FA48-BDFE-A880D1010146}"/>
                </a:ext>
              </a:extLst>
            </p:cNvPr>
            <p:cNvSpPr/>
            <p:nvPr/>
          </p:nvSpPr>
          <p:spPr>
            <a:xfrm>
              <a:off x="6782094" y="3790186"/>
              <a:ext cx="388827" cy="39188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1" name="椭圆 40">
              <a:extLst>
                <a:ext uri="{FF2B5EF4-FFF2-40B4-BE49-F238E27FC236}">
                  <a16:creationId xmlns:a16="http://schemas.microsoft.com/office/drawing/2014/main" id="{2416B5A1-1FB8-B448-9412-1DE90B061BAF}"/>
                </a:ext>
              </a:extLst>
            </p:cNvPr>
            <p:cNvSpPr/>
            <p:nvPr/>
          </p:nvSpPr>
          <p:spPr>
            <a:xfrm>
              <a:off x="6782094" y="3273749"/>
              <a:ext cx="388827" cy="39188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45" name="直线连接符 44">
              <a:extLst>
                <a:ext uri="{FF2B5EF4-FFF2-40B4-BE49-F238E27FC236}">
                  <a16:creationId xmlns:a16="http://schemas.microsoft.com/office/drawing/2014/main" id="{68DE4425-F708-4442-A579-A9B25B91F40D}"/>
                </a:ext>
              </a:extLst>
            </p:cNvPr>
            <p:cNvCxnSpPr>
              <a:cxnSpLocks/>
            </p:cNvCxnSpPr>
            <p:nvPr/>
          </p:nvCxnSpPr>
          <p:spPr>
            <a:xfrm>
              <a:off x="5171215" y="2604911"/>
              <a:ext cx="0" cy="2416146"/>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6" name="直线连接符 45">
              <a:extLst>
                <a:ext uri="{FF2B5EF4-FFF2-40B4-BE49-F238E27FC236}">
                  <a16:creationId xmlns:a16="http://schemas.microsoft.com/office/drawing/2014/main" id="{0DFAF20F-237B-E647-B009-36279C2D0E0E}"/>
                </a:ext>
              </a:extLst>
            </p:cNvPr>
            <p:cNvCxnSpPr>
              <a:cxnSpLocks/>
            </p:cNvCxnSpPr>
            <p:nvPr/>
          </p:nvCxnSpPr>
          <p:spPr>
            <a:xfrm>
              <a:off x="5800986" y="2604911"/>
              <a:ext cx="14347" cy="190982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9" name="直线连接符 48">
              <a:extLst>
                <a:ext uri="{FF2B5EF4-FFF2-40B4-BE49-F238E27FC236}">
                  <a16:creationId xmlns:a16="http://schemas.microsoft.com/office/drawing/2014/main" id="{D1389B6D-1085-F141-9ED4-2B2566A74008}"/>
                </a:ext>
              </a:extLst>
            </p:cNvPr>
            <p:cNvCxnSpPr>
              <a:cxnSpLocks/>
            </p:cNvCxnSpPr>
            <p:nvPr/>
          </p:nvCxnSpPr>
          <p:spPr>
            <a:xfrm>
              <a:off x="5171215" y="5021057"/>
              <a:ext cx="1406764" cy="918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5" name="直线连接符 54">
              <a:extLst>
                <a:ext uri="{FF2B5EF4-FFF2-40B4-BE49-F238E27FC236}">
                  <a16:creationId xmlns:a16="http://schemas.microsoft.com/office/drawing/2014/main" id="{853FC276-19E9-E14D-8443-B9280F034617}"/>
                </a:ext>
              </a:extLst>
            </p:cNvPr>
            <p:cNvCxnSpPr>
              <a:cxnSpLocks/>
            </p:cNvCxnSpPr>
            <p:nvPr/>
          </p:nvCxnSpPr>
          <p:spPr>
            <a:xfrm>
              <a:off x="5168869" y="2608061"/>
              <a:ext cx="632117" cy="918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8" name="直线连接符 57">
              <a:extLst>
                <a:ext uri="{FF2B5EF4-FFF2-40B4-BE49-F238E27FC236}">
                  <a16:creationId xmlns:a16="http://schemas.microsoft.com/office/drawing/2014/main" id="{5BFEAB0F-27C2-244D-BB56-CF5288E61046}"/>
                </a:ext>
              </a:extLst>
            </p:cNvPr>
            <p:cNvCxnSpPr>
              <a:cxnSpLocks/>
            </p:cNvCxnSpPr>
            <p:nvPr/>
          </p:nvCxnSpPr>
          <p:spPr>
            <a:xfrm>
              <a:off x="5807563" y="4503779"/>
              <a:ext cx="770416"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1" name="直线连接符 60">
              <a:extLst>
                <a:ext uri="{FF2B5EF4-FFF2-40B4-BE49-F238E27FC236}">
                  <a16:creationId xmlns:a16="http://schemas.microsoft.com/office/drawing/2014/main" id="{01DB172A-CE29-184E-BD74-ED5B3E76E7AF}"/>
                </a:ext>
              </a:extLst>
            </p:cNvPr>
            <p:cNvCxnSpPr>
              <a:cxnSpLocks/>
            </p:cNvCxnSpPr>
            <p:nvPr/>
          </p:nvCxnSpPr>
          <p:spPr>
            <a:xfrm>
              <a:off x="6577979" y="4503779"/>
              <a:ext cx="0" cy="526458"/>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3" name="直线连接符 62">
              <a:extLst>
                <a:ext uri="{FF2B5EF4-FFF2-40B4-BE49-F238E27FC236}">
                  <a16:creationId xmlns:a16="http://schemas.microsoft.com/office/drawing/2014/main" id="{A7910942-B866-4641-AE20-3C5787E33881}"/>
                </a:ext>
              </a:extLst>
            </p:cNvPr>
            <p:cNvCxnSpPr>
              <a:cxnSpLocks/>
            </p:cNvCxnSpPr>
            <p:nvPr/>
          </p:nvCxnSpPr>
          <p:spPr>
            <a:xfrm>
              <a:off x="5965686" y="2612651"/>
              <a:ext cx="0" cy="235295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直线连接符 64">
              <a:extLst>
                <a:ext uri="{FF2B5EF4-FFF2-40B4-BE49-F238E27FC236}">
                  <a16:creationId xmlns:a16="http://schemas.microsoft.com/office/drawing/2014/main" id="{1A541B77-3862-2848-99FE-A8234F481473}"/>
                </a:ext>
              </a:extLst>
            </p:cNvPr>
            <p:cNvCxnSpPr>
              <a:cxnSpLocks/>
            </p:cNvCxnSpPr>
            <p:nvPr/>
          </p:nvCxnSpPr>
          <p:spPr>
            <a:xfrm>
              <a:off x="6478182" y="2612651"/>
              <a:ext cx="0" cy="235295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直线连接符 65">
              <a:extLst>
                <a:ext uri="{FF2B5EF4-FFF2-40B4-BE49-F238E27FC236}">
                  <a16:creationId xmlns:a16="http://schemas.microsoft.com/office/drawing/2014/main" id="{7FBE562A-12CA-CA42-966D-687892D12513}"/>
                </a:ext>
              </a:extLst>
            </p:cNvPr>
            <p:cNvCxnSpPr>
              <a:cxnSpLocks/>
            </p:cNvCxnSpPr>
            <p:nvPr/>
          </p:nvCxnSpPr>
          <p:spPr>
            <a:xfrm>
              <a:off x="5965686" y="2612651"/>
              <a:ext cx="50929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直线连接符 68">
              <a:extLst>
                <a:ext uri="{FF2B5EF4-FFF2-40B4-BE49-F238E27FC236}">
                  <a16:creationId xmlns:a16="http://schemas.microsoft.com/office/drawing/2014/main" id="{09C7002A-8D07-DB47-B57A-22C42C8EE832}"/>
                </a:ext>
              </a:extLst>
            </p:cNvPr>
            <p:cNvCxnSpPr>
              <a:cxnSpLocks/>
            </p:cNvCxnSpPr>
            <p:nvPr/>
          </p:nvCxnSpPr>
          <p:spPr>
            <a:xfrm>
              <a:off x="5956925" y="4965608"/>
              <a:ext cx="50929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直线连接符 69">
              <a:extLst>
                <a:ext uri="{FF2B5EF4-FFF2-40B4-BE49-F238E27FC236}">
                  <a16:creationId xmlns:a16="http://schemas.microsoft.com/office/drawing/2014/main" id="{2E6CFF19-DF4E-6748-A2B9-0C155A90BF5A}"/>
                </a:ext>
              </a:extLst>
            </p:cNvPr>
            <p:cNvCxnSpPr>
              <a:cxnSpLocks/>
            </p:cNvCxnSpPr>
            <p:nvPr/>
          </p:nvCxnSpPr>
          <p:spPr>
            <a:xfrm>
              <a:off x="7274616" y="2614091"/>
              <a:ext cx="0" cy="2518349"/>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2" name="直线连接符 71">
              <a:extLst>
                <a:ext uri="{FF2B5EF4-FFF2-40B4-BE49-F238E27FC236}">
                  <a16:creationId xmlns:a16="http://schemas.microsoft.com/office/drawing/2014/main" id="{8D59AAF6-D1AA-6247-B1DC-DC0CF33A35C5}"/>
                </a:ext>
              </a:extLst>
            </p:cNvPr>
            <p:cNvCxnSpPr>
              <a:cxnSpLocks/>
            </p:cNvCxnSpPr>
            <p:nvPr/>
          </p:nvCxnSpPr>
          <p:spPr>
            <a:xfrm>
              <a:off x="6689490" y="2614091"/>
              <a:ext cx="0" cy="176126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4" name="直线连接符 73">
              <a:extLst>
                <a:ext uri="{FF2B5EF4-FFF2-40B4-BE49-F238E27FC236}">
                  <a16:creationId xmlns:a16="http://schemas.microsoft.com/office/drawing/2014/main" id="{D665276B-767F-C746-BBE6-71C21F5052CB}"/>
                </a:ext>
              </a:extLst>
            </p:cNvPr>
            <p:cNvCxnSpPr>
              <a:cxnSpLocks/>
            </p:cNvCxnSpPr>
            <p:nvPr/>
          </p:nvCxnSpPr>
          <p:spPr>
            <a:xfrm flipH="1">
              <a:off x="5913926" y="4375356"/>
              <a:ext cx="775564"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9" name="直线连接符 78">
              <a:extLst>
                <a:ext uri="{FF2B5EF4-FFF2-40B4-BE49-F238E27FC236}">
                  <a16:creationId xmlns:a16="http://schemas.microsoft.com/office/drawing/2014/main" id="{5F9D4878-A140-0048-B168-E974449A249A}"/>
                </a:ext>
              </a:extLst>
            </p:cNvPr>
            <p:cNvCxnSpPr>
              <a:cxnSpLocks/>
            </p:cNvCxnSpPr>
            <p:nvPr/>
          </p:nvCxnSpPr>
          <p:spPr>
            <a:xfrm flipH="1">
              <a:off x="5910450" y="5132440"/>
              <a:ext cx="1370992"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1" name="直线连接符 80">
              <a:extLst>
                <a:ext uri="{FF2B5EF4-FFF2-40B4-BE49-F238E27FC236}">
                  <a16:creationId xmlns:a16="http://schemas.microsoft.com/office/drawing/2014/main" id="{236B7ACE-1C3F-014E-BFDA-850657CABC00}"/>
                </a:ext>
              </a:extLst>
            </p:cNvPr>
            <p:cNvCxnSpPr>
              <a:cxnSpLocks/>
            </p:cNvCxnSpPr>
            <p:nvPr/>
          </p:nvCxnSpPr>
          <p:spPr>
            <a:xfrm flipV="1">
              <a:off x="5910450" y="4375356"/>
              <a:ext cx="0" cy="757084"/>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5" name="直线连接符 84">
              <a:extLst>
                <a:ext uri="{FF2B5EF4-FFF2-40B4-BE49-F238E27FC236}">
                  <a16:creationId xmlns:a16="http://schemas.microsoft.com/office/drawing/2014/main" id="{BA8B788D-9BE8-8246-957D-FD9D0CD265AC}"/>
                </a:ext>
              </a:extLst>
            </p:cNvPr>
            <p:cNvCxnSpPr>
              <a:cxnSpLocks/>
            </p:cNvCxnSpPr>
            <p:nvPr/>
          </p:nvCxnSpPr>
          <p:spPr>
            <a:xfrm flipH="1">
              <a:off x="6675788" y="2612651"/>
              <a:ext cx="605654"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87" name="矩形 86">
              <a:extLst>
                <a:ext uri="{FF2B5EF4-FFF2-40B4-BE49-F238E27FC236}">
                  <a16:creationId xmlns:a16="http://schemas.microsoft.com/office/drawing/2014/main" id="{549A32BC-A715-424E-A955-B14B98BB120A}"/>
                </a:ext>
              </a:extLst>
            </p:cNvPr>
            <p:cNvSpPr/>
            <p:nvPr/>
          </p:nvSpPr>
          <p:spPr>
            <a:xfrm>
              <a:off x="4889917" y="2458066"/>
              <a:ext cx="2602266" cy="1818967"/>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8" name="圆角矩形 87">
              <a:extLst>
                <a:ext uri="{FF2B5EF4-FFF2-40B4-BE49-F238E27FC236}">
                  <a16:creationId xmlns:a16="http://schemas.microsoft.com/office/drawing/2014/main" id="{C1DE4612-85CD-B943-94F8-05204358157D}"/>
                </a:ext>
              </a:extLst>
            </p:cNvPr>
            <p:cNvSpPr/>
            <p:nvPr/>
          </p:nvSpPr>
          <p:spPr>
            <a:xfrm>
              <a:off x="3440940" y="2136809"/>
              <a:ext cx="869954" cy="494314"/>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dirty="0">
                  <a:solidFill>
                    <a:srgbClr val="7030A0"/>
                  </a:solidFill>
                </a:rPr>
                <a:t>基因</a:t>
              </a:r>
              <a:r>
                <a:rPr kumimoji="1" lang="en-US" altLang="zh-CN" dirty="0">
                  <a:solidFill>
                    <a:srgbClr val="7030A0"/>
                  </a:solidFill>
                </a:rPr>
                <a:t>1</a:t>
              </a:r>
              <a:endParaRPr kumimoji="1" lang="zh-CN" altLang="en-US" dirty="0">
                <a:solidFill>
                  <a:srgbClr val="7030A0"/>
                </a:solidFill>
              </a:endParaRPr>
            </a:p>
          </p:txBody>
        </p:sp>
        <p:sp>
          <p:nvSpPr>
            <p:cNvPr id="89" name="圆角矩形 88">
              <a:extLst>
                <a:ext uri="{FF2B5EF4-FFF2-40B4-BE49-F238E27FC236}">
                  <a16:creationId xmlns:a16="http://schemas.microsoft.com/office/drawing/2014/main" id="{5D37BEA4-69FB-3348-870C-A313D2B6C0E0}"/>
                </a:ext>
              </a:extLst>
            </p:cNvPr>
            <p:cNvSpPr/>
            <p:nvPr/>
          </p:nvSpPr>
          <p:spPr>
            <a:xfrm>
              <a:off x="3507468" y="3746389"/>
              <a:ext cx="869954" cy="494314"/>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dirty="0">
                  <a:solidFill>
                    <a:srgbClr val="0070C0"/>
                  </a:solidFill>
                </a:rPr>
                <a:t>基因</a:t>
              </a:r>
              <a:r>
                <a:rPr kumimoji="1" lang="en-US" altLang="zh-CN" dirty="0">
                  <a:solidFill>
                    <a:srgbClr val="0070C0"/>
                  </a:solidFill>
                </a:rPr>
                <a:t>2</a:t>
              </a:r>
              <a:endParaRPr kumimoji="1" lang="zh-CN" altLang="en-US" dirty="0">
                <a:solidFill>
                  <a:srgbClr val="0070C0"/>
                </a:solidFill>
              </a:endParaRPr>
            </a:p>
          </p:txBody>
        </p:sp>
        <p:sp>
          <p:nvSpPr>
            <p:cNvPr id="90" name="圆角矩形 89">
              <a:extLst>
                <a:ext uri="{FF2B5EF4-FFF2-40B4-BE49-F238E27FC236}">
                  <a16:creationId xmlns:a16="http://schemas.microsoft.com/office/drawing/2014/main" id="{72812AB7-7E30-EE43-B066-0E6A923862EE}"/>
                </a:ext>
              </a:extLst>
            </p:cNvPr>
            <p:cNvSpPr/>
            <p:nvPr/>
          </p:nvSpPr>
          <p:spPr>
            <a:xfrm>
              <a:off x="8002938" y="3719145"/>
              <a:ext cx="869954" cy="494314"/>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dirty="0">
                  <a:solidFill>
                    <a:srgbClr val="00B050"/>
                  </a:solidFill>
                </a:rPr>
                <a:t>基因</a:t>
              </a:r>
              <a:r>
                <a:rPr kumimoji="1" lang="en-US" altLang="zh-CN" dirty="0">
                  <a:solidFill>
                    <a:srgbClr val="00B050"/>
                  </a:solidFill>
                </a:rPr>
                <a:t>3</a:t>
              </a:r>
              <a:endParaRPr kumimoji="1" lang="zh-CN" altLang="en-US" dirty="0">
                <a:solidFill>
                  <a:srgbClr val="00B050"/>
                </a:solidFill>
              </a:endParaRPr>
            </a:p>
          </p:txBody>
        </p:sp>
        <p:sp>
          <p:nvSpPr>
            <p:cNvPr id="91" name="圆角矩形 90">
              <a:extLst>
                <a:ext uri="{FF2B5EF4-FFF2-40B4-BE49-F238E27FC236}">
                  <a16:creationId xmlns:a16="http://schemas.microsoft.com/office/drawing/2014/main" id="{003B1821-A959-224D-8A05-06BD971E5BAB}"/>
                </a:ext>
              </a:extLst>
            </p:cNvPr>
            <p:cNvSpPr/>
            <p:nvPr/>
          </p:nvSpPr>
          <p:spPr>
            <a:xfrm>
              <a:off x="7986394" y="2136809"/>
              <a:ext cx="869954" cy="49431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dirty="0">
                  <a:solidFill>
                    <a:srgbClr val="FF0000"/>
                  </a:solidFill>
                </a:rPr>
                <a:t>基因</a:t>
              </a:r>
              <a:r>
                <a:rPr kumimoji="1" lang="en-US" altLang="zh-CN" dirty="0">
                  <a:solidFill>
                    <a:srgbClr val="FF0000"/>
                  </a:solidFill>
                </a:rPr>
                <a:t>4</a:t>
              </a:r>
              <a:endParaRPr kumimoji="1" lang="zh-CN" altLang="en-US" dirty="0">
                <a:solidFill>
                  <a:srgbClr val="FF0000"/>
                </a:solidFill>
              </a:endParaRPr>
            </a:p>
          </p:txBody>
        </p:sp>
        <p:cxnSp>
          <p:nvCxnSpPr>
            <p:cNvPr id="93" name="直线箭头连接符 92">
              <a:extLst>
                <a:ext uri="{FF2B5EF4-FFF2-40B4-BE49-F238E27FC236}">
                  <a16:creationId xmlns:a16="http://schemas.microsoft.com/office/drawing/2014/main" id="{0179D030-7B01-A94F-9875-26A3B86A4724}"/>
                </a:ext>
              </a:extLst>
            </p:cNvPr>
            <p:cNvCxnSpPr>
              <a:stCxn id="89" idx="3"/>
            </p:cNvCxnSpPr>
            <p:nvPr/>
          </p:nvCxnSpPr>
          <p:spPr>
            <a:xfrm flipV="1">
              <a:off x="4377422" y="3665634"/>
              <a:ext cx="791447" cy="3279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5" name="直线箭头连接符 94">
              <a:extLst>
                <a:ext uri="{FF2B5EF4-FFF2-40B4-BE49-F238E27FC236}">
                  <a16:creationId xmlns:a16="http://schemas.microsoft.com/office/drawing/2014/main" id="{21C4FF39-2BAE-8D4B-B074-F5E930403F4A}"/>
                </a:ext>
              </a:extLst>
            </p:cNvPr>
            <p:cNvCxnSpPr>
              <a:stCxn id="88" idx="3"/>
            </p:cNvCxnSpPr>
            <p:nvPr/>
          </p:nvCxnSpPr>
          <p:spPr>
            <a:xfrm>
              <a:off x="4310894" y="2383966"/>
              <a:ext cx="579023" cy="247157"/>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97" name="直线箭头连接符 96">
              <a:extLst>
                <a:ext uri="{FF2B5EF4-FFF2-40B4-BE49-F238E27FC236}">
                  <a16:creationId xmlns:a16="http://schemas.microsoft.com/office/drawing/2014/main" id="{751C84C0-2715-B04B-BBF9-62622912BF73}"/>
                </a:ext>
              </a:extLst>
            </p:cNvPr>
            <p:cNvCxnSpPr>
              <a:stCxn id="91" idx="1"/>
            </p:cNvCxnSpPr>
            <p:nvPr/>
          </p:nvCxnSpPr>
          <p:spPr>
            <a:xfrm flipH="1">
              <a:off x="6445103" y="2383966"/>
              <a:ext cx="1541291" cy="23695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9" name="直线箭头连接符 98">
              <a:extLst>
                <a:ext uri="{FF2B5EF4-FFF2-40B4-BE49-F238E27FC236}">
                  <a16:creationId xmlns:a16="http://schemas.microsoft.com/office/drawing/2014/main" id="{34083468-673D-6F42-9EAB-2E4364FD7415}"/>
                </a:ext>
              </a:extLst>
            </p:cNvPr>
            <p:cNvCxnSpPr>
              <a:stCxn id="90" idx="1"/>
            </p:cNvCxnSpPr>
            <p:nvPr/>
          </p:nvCxnSpPr>
          <p:spPr>
            <a:xfrm flipH="1" flipV="1">
              <a:off x="7281442" y="3665634"/>
              <a:ext cx="721496" cy="300668"/>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584789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0"/>
            <a:ext cx="10515600" cy="1021543"/>
          </a:xfrm>
        </p:spPr>
        <p:txBody>
          <a:bodyPr>
            <a:normAutofit/>
          </a:bodyPr>
          <a:lstStyle/>
          <a:p>
            <a:r>
              <a:rPr lang="en-US" altLang="zh-CN" dirty="0"/>
              <a:t>4 . 4</a:t>
            </a:r>
            <a:r>
              <a:rPr lang="zh-CN" altLang="en-US" dirty="0"/>
              <a:t> </a:t>
            </a:r>
            <a:r>
              <a:rPr lang="en-US" altLang="zh-CN" dirty="0"/>
              <a:t> </a:t>
            </a:r>
            <a:r>
              <a:rPr lang="en" altLang="zh-CN" dirty="0"/>
              <a:t>Question 3 --- Q 3_4</a:t>
            </a:r>
            <a:endParaRPr lang="en-US" altLang="zh-CN" b="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3" name="内容占位符 2"/>
          <p:cNvSpPr>
            <a:spLocks noGrp="1"/>
          </p:cNvSpPr>
          <p:nvPr>
            <p:ph idx="1"/>
          </p:nvPr>
        </p:nvSpPr>
        <p:spPr/>
        <p:txBody>
          <a:bodyPr/>
          <a:lstStyle/>
          <a:p>
            <a:pPr marL="0" indent="0">
              <a:buNone/>
            </a:pPr>
            <a:r>
              <a:rPr lang="en-US" altLang="zh-CN" dirty="0"/>
              <a:t>  </a:t>
            </a:r>
          </a:p>
        </p:txBody>
      </p:sp>
      <p:sp>
        <p:nvSpPr>
          <p:cNvPr id="10" name="灯片编号占位符 9">
            <a:extLst>
              <a:ext uri="{FF2B5EF4-FFF2-40B4-BE49-F238E27FC236}">
                <a16:creationId xmlns:a16="http://schemas.microsoft.com/office/drawing/2014/main" id="{48F60B8E-359B-5640-AE1C-8B0386E69A37}"/>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EADB0674-9F2F-9048-8F8C-240B2AE1FAC2}" type="slidenum">
              <a:rPr kumimoji="0" lang="zh-CN" altLang="en-US" sz="12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华文中宋" charset="0"/>
                <a:cs typeface="+mn-cs"/>
              </a:rPr>
              <a:t>41</a:t>
            </a:fld>
            <a:endParaRPr kumimoji="0" lang="en-US" altLang="zh-CN" sz="1200" b="1" i="0" u="none" strike="noStrike" kern="1200" cap="none" spc="0" normalizeH="0" baseline="0" noProof="0">
              <a:ln>
                <a:noFill/>
              </a:ln>
              <a:solidFill>
                <a:prstClr val="black">
                  <a:tint val="75000"/>
                </a:prstClr>
              </a:solidFill>
              <a:effectLst/>
              <a:uLnTx/>
              <a:uFillTx/>
              <a:latin typeface="Arial" panose="020B0604020202020204" pitchFamily="34" charset="0"/>
              <a:ea typeface="华文中宋" charset="0"/>
              <a:cs typeface="+mn-cs"/>
            </a:endParaRPr>
          </a:p>
        </p:txBody>
      </p:sp>
      <p:sp>
        <p:nvSpPr>
          <p:cNvPr id="9" name="内容占位符 2">
            <a:extLst>
              <a:ext uri="{FF2B5EF4-FFF2-40B4-BE49-F238E27FC236}">
                <a16:creationId xmlns:a16="http://schemas.microsoft.com/office/drawing/2014/main" id="{00001FE2-6DEA-4143-979D-3159121A09AD}"/>
              </a:ext>
            </a:extLst>
          </p:cNvPr>
          <p:cNvSpPr txBox="1">
            <a:spLocks/>
          </p:cNvSpPr>
          <p:nvPr/>
        </p:nvSpPr>
        <p:spPr>
          <a:xfrm>
            <a:off x="838200" y="1340485"/>
            <a:ext cx="10909300" cy="50615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问题：对原始的</a:t>
            </a:r>
            <a:r>
              <a:rPr lang="en-US" altLang="zh-CN" dirty="0"/>
              <a:t>HDN</a:t>
            </a:r>
            <a:r>
              <a:rPr lang="zh-CN" altLang="en-US" dirty="0"/>
              <a:t>按照一些规则进行缩减</a:t>
            </a:r>
            <a:endParaRPr lang="en-US" altLang="zh-CN" dirty="0"/>
          </a:p>
          <a:p>
            <a:r>
              <a:rPr lang="zh-CN" altLang="en-US" dirty="0"/>
              <a:t>思路：</a:t>
            </a:r>
            <a:endParaRPr lang="en-US" altLang="zh-CN" dirty="0"/>
          </a:p>
          <a:p>
            <a:pPr marL="0" indent="0">
              <a:buNone/>
            </a:pPr>
            <a:r>
              <a:rPr lang="zh-CN" altLang="en-US" dirty="0"/>
              <a:t>使用</a:t>
            </a:r>
            <a:r>
              <a:rPr lang="en-US" altLang="zh-CN" dirty="0"/>
              <a:t>GDN</a:t>
            </a:r>
            <a:r>
              <a:rPr lang="zh-CN" altLang="en-US" dirty="0"/>
              <a:t>中的基因寻找</a:t>
            </a:r>
            <a:r>
              <a:rPr lang="en-US" altLang="zh-CN" dirty="0"/>
              <a:t>HDN</a:t>
            </a:r>
            <a:r>
              <a:rPr lang="zh-CN" altLang="en-US" dirty="0"/>
              <a:t>中</a:t>
            </a:r>
            <a:r>
              <a:rPr lang="en-US" altLang="zh-CN" dirty="0"/>
              <a:t>k&gt;250</a:t>
            </a:r>
            <a:r>
              <a:rPr lang="zh-CN" altLang="en-US" dirty="0"/>
              <a:t>的团（可以使用节点度数判断）并存入集合</a:t>
            </a:r>
            <a:r>
              <a:rPr lang="en-US" altLang="zh-CN" dirty="0"/>
              <a:t>D</a:t>
            </a:r>
            <a:r>
              <a:rPr lang="zh-CN" altLang="en-US" dirty="0"/>
              <a:t>中，之后对</a:t>
            </a:r>
            <a:r>
              <a:rPr lang="en-US" altLang="zh-CN" dirty="0"/>
              <a:t>HDN</a:t>
            </a:r>
            <a:r>
              <a:rPr lang="zh-CN" altLang="en-US" dirty="0"/>
              <a:t>做如下操作：</a:t>
            </a:r>
          </a:p>
          <a:p>
            <a:pPr lvl="1"/>
            <a:r>
              <a:rPr lang="zh-CN" altLang="en-US" dirty="0"/>
              <a:t>从</a:t>
            </a:r>
            <a:r>
              <a:rPr lang="en-US" altLang="zh-CN" dirty="0"/>
              <a:t>D</a:t>
            </a:r>
            <a:r>
              <a:rPr lang="zh-CN" altLang="en-US" dirty="0"/>
              <a:t>中选择一个团</a:t>
            </a:r>
            <a:r>
              <a:rPr lang="en-US" altLang="zh-CN" dirty="0"/>
              <a:t>C</a:t>
            </a:r>
            <a:r>
              <a:rPr lang="zh-CN" altLang="en-US" dirty="0"/>
              <a:t>，取出团中的一个节点</a:t>
            </a:r>
            <a:r>
              <a:rPr lang="en-US" altLang="zh-CN" dirty="0"/>
              <a:t>A</a:t>
            </a:r>
            <a:r>
              <a:rPr lang="zh-CN" altLang="en-US" dirty="0"/>
              <a:t>作为</a:t>
            </a:r>
            <a:r>
              <a:rPr lang="en-US" altLang="zh-CN" dirty="0" err="1"/>
              <a:t>supernode</a:t>
            </a:r>
            <a:r>
              <a:rPr lang="zh-CN" altLang="en-US" dirty="0"/>
              <a:t>。</a:t>
            </a:r>
          </a:p>
          <a:p>
            <a:pPr lvl="1"/>
            <a:r>
              <a:rPr lang="zh-CN" altLang="en-US" dirty="0"/>
              <a:t>对于团</a:t>
            </a:r>
            <a:r>
              <a:rPr lang="en-US" altLang="zh-CN" dirty="0"/>
              <a:t>C</a:t>
            </a:r>
            <a:r>
              <a:rPr lang="zh-CN" altLang="en-US" dirty="0"/>
              <a:t>中的任一节点</a:t>
            </a:r>
            <a:r>
              <a:rPr lang="en-US" altLang="zh-CN" dirty="0"/>
              <a:t>B</a:t>
            </a:r>
            <a:r>
              <a:rPr lang="zh-CN" altLang="en-US" dirty="0"/>
              <a:t>，做如下的操作：</a:t>
            </a:r>
          </a:p>
          <a:p>
            <a:pPr lvl="2"/>
            <a:r>
              <a:rPr lang="zh-CN" altLang="en-US" dirty="0"/>
              <a:t>点</a:t>
            </a:r>
            <a:r>
              <a:rPr lang="en-US" altLang="zh-CN" dirty="0"/>
              <a:t>B</a:t>
            </a:r>
            <a:r>
              <a:rPr lang="zh-CN" altLang="en-US" dirty="0"/>
              <a:t>是</a:t>
            </a:r>
            <a:r>
              <a:rPr lang="en-US" altLang="zh-CN" dirty="0" err="1"/>
              <a:t>supernode</a:t>
            </a:r>
            <a:r>
              <a:rPr lang="zh-CN" altLang="en-US" dirty="0"/>
              <a:t>则跳过该点。</a:t>
            </a:r>
          </a:p>
          <a:p>
            <a:pPr lvl="2"/>
            <a:r>
              <a:rPr lang="zh-CN" altLang="en-US" dirty="0"/>
              <a:t>将点</a:t>
            </a:r>
            <a:r>
              <a:rPr lang="en-US" altLang="zh-CN" dirty="0"/>
              <a:t>B</a:t>
            </a:r>
            <a:r>
              <a:rPr lang="zh-CN" altLang="en-US" dirty="0"/>
              <a:t>的所有邻居节点与点</a:t>
            </a:r>
            <a:r>
              <a:rPr lang="en-US" altLang="zh-CN" dirty="0"/>
              <a:t>A</a:t>
            </a:r>
            <a:r>
              <a:rPr lang="zh-CN" altLang="en-US" dirty="0"/>
              <a:t>建立连接（需判断点是否属于</a:t>
            </a:r>
            <a:r>
              <a:rPr lang="en-US" altLang="zh-CN" dirty="0"/>
              <a:t>HDN</a:t>
            </a:r>
            <a:r>
              <a:rPr lang="zh-CN" altLang="en-US" dirty="0"/>
              <a:t>）</a:t>
            </a:r>
          </a:p>
          <a:p>
            <a:pPr lvl="2"/>
            <a:r>
              <a:rPr lang="zh-CN" altLang="en-US" dirty="0"/>
              <a:t>删除点</a:t>
            </a:r>
            <a:r>
              <a:rPr lang="en-US" altLang="zh-CN" dirty="0"/>
              <a:t>B</a:t>
            </a:r>
            <a:r>
              <a:rPr lang="zh-CN" altLang="en-US" dirty="0"/>
              <a:t>（需判断点是否属于</a:t>
            </a:r>
            <a:r>
              <a:rPr lang="en-US" altLang="zh-CN" dirty="0"/>
              <a:t>HDN</a:t>
            </a:r>
            <a:r>
              <a:rPr lang="zh-CN" altLang="en-US" dirty="0"/>
              <a:t>）</a:t>
            </a:r>
          </a:p>
          <a:p>
            <a:pPr lvl="2"/>
            <a:r>
              <a:rPr lang="zh-CN" altLang="en-US" dirty="0"/>
              <a:t>重复执行以上步骤，直到</a:t>
            </a:r>
            <a:r>
              <a:rPr lang="en-US" altLang="zh-CN" dirty="0"/>
              <a:t>D</a:t>
            </a:r>
            <a:r>
              <a:rPr lang="zh-CN" altLang="en-US" dirty="0"/>
              <a:t>中的团都被遍历到。</a:t>
            </a:r>
          </a:p>
        </p:txBody>
      </p:sp>
    </p:spTree>
    <p:extLst>
      <p:ext uri="{BB962C8B-B14F-4D97-AF65-F5344CB8AC3E}">
        <p14:creationId xmlns:p14="http://schemas.microsoft.com/office/powerpoint/2010/main" val="22298911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0"/>
            <a:ext cx="10515600" cy="1021543"/>
          </a:xfrm>
        </p:spPr>
        <p:txBody>
          <a:bodyPr>
            <a:normAutofit/>
          </a:bodyPr>
          <a:lstStyle/>
          <a:p>
            <a:r>
              <a:rPr lang="en-US" altLang="zh-CN" dirty="0"/>
              <a:t>4 . 4</a:t>
            </a:r>
            <a:r>
              <a:rPr lang="zh-CN" altLang="en-US" dirty="0"/>
              <a:t> </a:t>
            </a:r>
            <a:r>
              <a:rPr lang="en-US" altLang="zh-CN" dirty="0"/>
              <a:t> </a:t>
            </a:r>
            <a:r>
              <a:rPr lang="en" altLang="zh-CN" dirty="0"/>
              <a:t>Question 3 --- Q 3_4</a:t>
            </a:r>
            <a:endParaRPr lang="en-US" altLang="zh-CN" b="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3" name="内容占位符 2"/>
          <p:cNvSpPr>
            <a:spLocks noGrp="1"/>
          </p:cNvSpPr>
          <p:nvPr>
            <p:ph idx="1"/>
          </p:nvPr>
        </p:nvSpPr>
        <p:spPr/>
        <p:txBody>
          <a:bodyPr/>
          <a:lstStyle/>
          <a:p>
            <a:pPr marL="0" indent="0">
              <a:buNone/>
            </a:pPr>
            <a:r>
              <a:rPr lang="en-US" altLang="zh-CN" dirty="0"/>
              <a:t>  </a:t>
            </a:r>
          </a:p>
        </p:txBody>
      </p:sp>
      <p:sp>
        <p:nvSpPr>
          <p:cNvPr id="10" name="灯片编号占位符 9">
            <a:extLst>
              <a:ext uri="{FF2B5EF4-FFF2-40B4-BE49-F238E27FC236}">
                <a16:creationId xmlns:a16="http://schemas.microsoft.com/office/drawing/2014/main" id="{48F60B8E-359B-5640-AE1C-8B0386E69A37}"/>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EADB0674-9F2F-9048-8F8C-240B2AE1FAC2}" type="slidenum">
              <a:rPr kumimoji="0" lang="zh-CN" altLang="en-US" sz="12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华文中宋" charset="0"/>
                <a:cs typeface="+mn-cs"/>
              </a:rPr>
              <a:t>42</a:t>
            </a:fld>
            <a:endParaRPr kumimoji="0" lang="en-US" altLang="zh-CN" sz="1200" b="1" i="0" u="none" strike="noStrike" kern="1200" cap="none" spc="0" normalizeH="0" baseline="0" noProof="0">
              <a:ln>
                <a:noFill/>
              </a:ln>
              <a:solidFill>
                <a:prstClr val="black">
                  <a:tint val="75000"/>
                </a:prstClr>
              </a:solidFill>
              <a:effectLst/>
              <a:uLnTx/>
              <a:uFillTx/>
              <a:latin typeface="Arial" panose="020B0604020202020204" pitchFamily="34" charset="0"/>
              <a:ea typeface="华文中宋" charset="0"/>
              <a:cs typeface="+mn-cs"/>
            </a:endParaRPr>
          </a:p>
        </p:txBody>
      </p:sp>
      <p:pic>
        <p:nvPicPr>
          <p:cNvPr id="4" name="图片 3">
            <a:extLst>
              <a:ext uri="{FF2B5EF4-FFF2-40B4-BE49-F238E27FC236}">
                <a16:creationId xmlns:a16="http://schemas.microsoft.com/office/drawing/2014/main" id="{E9B00CD7-4FBC-604D-9538-F81C42EE9E78}"/>
              </a:ext>
            </a:extLst>
          </p:cNvPr>
          <p:cNvPicPr>
            <a:picLocks noChangeAspect="1"/>
          </p:cNvPicPr>
          <p:nvPr/>
        </p:nvPicPr>
        <p:blipFill rotWithShape="1">
          <a:blip r:embed="rId3"/>
          <a:srcRect r="40191" b="59003"/>
          <a:stretch/>
        </p:blipFill>
        <p:spPr>
          <a:xfrm>
            <a:off x="2212974" y="1670968"/>
            <a:ext cx="8223251" cy="3169076"/>
          </a:xfrm>
          <a:prstGeom prst="rect">
            <a:avLst/>
          </a:prstGeom>
        </p:spPr>
      </p:pic>
    </p:spTree>
    <p:extLst>
      <p:ext uri="{BB962C8B-B14F-4D97-AF65-F5344CB8AC3E}">
        <p14:creationId xmlns:p14="http://schemas.microsoft.com/office/powerpoint/2010/main" val="3849304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0"/>
            <a:ext cx="10515600" cy="1021543"/>
          </a:xfrm>
        </p:spPr>
        <p:txBody>
          <a:bodyPr>
            <a:normAutofit/>
          </a:bodyPr>
          <a:lstStyle/>
          <a:p>
            <a:r>
              <a:rPr lang="en-US" altLang="zh-CN" dirty="0"/>
              <a:t>4 . 4</a:t>
            </a:r>
            <a:r>
              <a:rPr lang="zh-CN" altLang="en-US" dirty="0"/>
              <a:t> </a:t>
            </a:r>
            <a:r>
              <a:rPr lang="en-US" altLang="zh-CN" dirty="0"/>
              <a:t> </a:t>
            </a:r>
            <a:r>
              <a:rPr lang="en" altLang="zh-CN" dirty="0"/>
              <a:t>Question 3 --- Q 3_4</a:t>
            </a:r>
            <a:endParaRPr lang="en-US" altLang="zh-CN" b="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3" name="内容占位符 2"/>
          <p:cNvSpPr>
            <a:spLocks noGrp="1"/>
          </p:cNvSpPr>
          <p:nvPr>
            <p:ph idx="1"/>
          </p:nvPr>
        </p:nvSpPr>
        <p:spPr/>
        <p:txBody>
          <a:bodyPr/>
          <a:lstStyle/>
          <a:p>
            <a:pPr marL="0" indent="0">
              <a:buNone/>
            </a:pPr>
            <a:r>
              <a:rPr lang="en-US" altLang="zh-CN" dirty="0"/>
              <a:t>  </a:t>
            </a:r>
          </a:p>
        </p:txBody>
      </p:sp>
      <p:sp>
        <p:nvSpPr>
          <p:cNvPr id="10" name="灯片编号占位符 9">
            <a:extLst>
              <a:ext uri="{FF2B5EF4-FFF2-40B4-BE49-F238E27FC236}">
                <a16:creationId xmlns:a16="http://schemas.microsoft.com/office/drawing/2014/main" id="{48F60B8E-359B-5640-AE1C-8B0386E69A37}"/>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EADB0674-9F2F-9048-8F8C-240B2AE1FAC2}" type="slidenum">
              <a:rPr kumimoji="0" lang="zh-CN" altLang="en-US" sz="12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华文中宋" charset="0"/>
                <a:cs typeface="+mn-cs"/>
              </a:rPr>
              <a:t>43</a:t>
            </a:fld>
            <a:endParaRPr kumimoji="0" lang="en-US" altLang="zh-CN" sz="1200" b="1" i="0" u="none" strike="noStrike" kern="1200" cap="none" spc="0" normalizeH="0" baseline="0" noProof="0">
              <a:ln>
                <a:noFill/>
              </a:ln>
              <a:solidFill>
                <a:prstClr val="black">
                  <a:tint val="75000"/>
                </a:prstClr>
              </a:solidFill>
              <a:effectLst/>
              <a:uLnTx/>
              <a:uFillTx/>
              <a:latin typeface="Arial" panose="020B0604020202020204" pitchFamily="34" charset="0"/>
              <a:ea typeface="华文中宋" charset="0"/>
              <a:cs typeface="+mn-cs"/>
            </a:endParaRPr>
          </a:p>
        </p:txBody>
      </p:sp>
      <p:pic>
        <p:nvPicPr>
          <p:cNvPr id="4" name="图片 3">
            <a:extLst>
              <a:ext uri="{FF2B5EF4-FFF2-40B4-BE49-F238E27FC236}">
                <a16:creationId xmlns:a16="http://schemas.microsoft.com/office/drawing/2014/main" id="{E95A4B77-4BA7-6A46-93B7-26C0692324D9}"/>
              </a:ext>
            </a:extLst>
          </p:cNvPr>
          <p:cNvPicPr>
            <a:picLocks noChangeAspect="1"/>
          </p:cNvPicPr>
          <p:nvPr/>
        </p:nvPicPr>
        <p:blipFill>
          <a:blip r:embed="rId3"/>
          <a:stretch>
            <a:fillRect/>
          </a:stretch>
        </p:blipFill>
        <p:spPr>
          <a:xfrm>
            <a:off x="2684207" y="1431986"/>
            <a:ext cx="6823586" cy="4257613"/>
          </a:xfrm>
          <a:prstGeom prst="rect">
            <a:avLst/>
          </a:prstGeom>
        </p:spPr>
      </p:pic>
    </p:spTree>
    <p:extLst>
      <p:ext uri="{BB962C8B-B14F-4D97-AF65-F5344CB8AC3E}">
        <p14:creationId xmlns:p14="http://schemas.microsoft.com/office/powerpoint/2010/main" val="35600936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0"/>
            <a:ext cx="10515600" cy="1021543"/>
          </a:xfrm>
        </p:spPr>
        <p:txBody>
          <a:bodyPr>
            <a:normAutofit/>
          </a:bodyPr>
          <a:lstStyle/>
          <a:p>
            <a:r>
              <a:rPr lang="en-US" altLang="zh-CN" dirty="0"/>
              <a:t>4 . 5</a:t>
            </a:r>
            <a:r>
              <a:rPr lang="zh-CN" altLang="en-US" dirty="0"/>
              <a:t> </a:t>
            </a:r>
            <a:r>
              <a:rPr lang="en-US" altLang="zh-CN" dirty="0"/>
              <a:t> </a:t>
            </a:r>
            <a:r>
              <a:rPr lang="en" altLang="zh-CN" dirty="0"/>
              <a:t>Question 3 --- Q 3_5</a:t>
            </a:r>
            <a:endParaRPr lang="en-US" altLang="zh-CN" b="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3" name="内容占位符 2"/>
          <p:cNvSpPr>
            <a:spLocks noGrp="1"/>
          </p:cNvSpPr>
          <p:nvPr>
            <p:ph idx="1"/>
          </p:nvPr>
        </p:nvSpPr>
        <p:spPr/>
        <p:txBody>
          <a:bodyPr/>
          <a:lstStyle/>
          <a:p>
            <a:pPr marL="0" indent="0">
              <a:buNone/>
            </a:pPr>
            <a:r>
              <a:rPr lang="en-US" altLang="zh-CN" dirty="0"/>
              <a:t>  </a:t>
            </a:r>
          </a:p>
        </p:txBody>
      </p:sp>
      <p:sp>
        <p:nvSpPr>
          <p:cNvPr id="10" name="灯片编号占位符 9">
            <a:extLst>
              <a:ext uri="{FF2B5EF4-FFF2-40B4-BE49-F238E27FC236}">
                <a16:creationId xmlns:a16="http://schemas.microsoft.com/office/drawing/2014/main" id="{48F60B8E-359B-5640-AE1C-8B0386E69A37}"/>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EADB0674-9F2F-9048-8F8C-240B2AE1FAC2}" type="slidenum">
              <a:rPr kumimoji="0" lang="zh-CN" altLang="en-US" sz="12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华文中宋" charset="0"/>
                <a:cs typeface="+mn-cs"/>
              </a:rPr>
              <a:t>44</a:t>
            </a:fld>
            <a:endParaRPr kumimoji="0" lang="en-US" altLang="zh-CN" sz="1200" b="1" i="0" u="none" strike="noStrike" kern="1200" cap="none" spc="0" normalizeH="0" baseline="0" noProof="0">
              <a:ln>
                <a:noFill/>
              </a:ln>
              <a:solidFill>
                <a:prstClr val="black">
                  <a:tint val="75000"/>
                </a:prstClr>
              </a:solidFill>
              <a:effectLst/>
              <a:uLnTx/>
              <a:uFillTx/>
              <a:latin typeface="Arial" panose="020B0604020202020204" pitchFamily="34" charset="0"/>
              <a:ea typeface="华文中宋" charset="0"/>
              <a:cs typeface="+mn-cs"/>
            </a:endParaRPr>
          </a:p>
        </p:txBody>
      </p:sp>
      <p:sp>
        <p:nvSpPr>
          <p:cNvPr id="9" name="内容占位符 2">
            <a:extLst>
              <a:ext uri="{FF2B5EF4-FFF2-40B4-BE49-F238E27FC236}">
                <a16:creationId xmlns:a16="http://schemas.microsoft.com/office/drawing/2014/main" id="{00001FE2-6DEA-4143-979D-3159121A09AD}"/>
              </a:ext>
            </a:extLst>
          </p:cNvPr>
          <p:cNvSpPr txBox="1">
            <a:spLocks/>
          </p:cNvSpPr>
          <p:nvPr/>
        </p:nvSpPr>
        <p:spPr>
          <a:xfrm>
            <a:off x="838200" y="1340485"/>
            <a:ext cx="10909300" cy="50615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问题：通过</a:t>
            </a:r>
            <a:r>
              <a:rPr lang="en-US" altLang="zh-CN" dirty="0"/>
              <a:t>CN</a:t>
            </a:r>
            <a:r>
              <a:rPr lang="zh-CN" altLang="en-US" dirty="0"/>
              <a:t>和</a:t>
            </a:r>
            <a:r>
              <a:rPr lang="en-US" altLang="zh-CN" dirty="0"/>
              <a:t>JA</a:t>
            </a:r>
            <a:r>
              <a:rPr lang="zh-CN" altLang="en-US" dirty="0"/>
              <a:t>计算疾病相似度，并给出与</a:t>
            </a:r>
            <a:r>
              <a:rPr lang="en-US" altLang="zh-CN" dirty="0"/>
              <a:t>Crohn</a:t>
            </a:r>
            <a:r>
              <a:rPr lang="zh-CN" altLang="en-US" dirty="0"/>
              <a:t>和</a:t>
            </a:r>
            <a:r>
              <a:rPr lang="en-US" altLang="zh-CN" dirty="0"/>
              <a:t>Leukemia</a:t>
            </a:r>
            <a:br>
              <a:rPr lang="en-US" altLang="zh-CN" dirty="0"/>
            </a:br>
            <a:r>
              <a:rPr lang="zh-CN" altLang="en-US" dirty="0"/>
              <a:t>最相似的</a:t>
            </a:r>
            <a:r>
              <a:rPr lang="en-US" altLang="zh-CN" dirty="0"/>
              <a:t>5</a:t>
            </a:r>
            <a:r>
              <a:rPr lang="zh-CN" altLang="en-US" dirty="0"/>
              <a:t>种疾病</a:t>
            </a:r>
            <a:endParaRPr lang="en-US" altLang="zh-CN" dirty="0"/>
          </a:p>
          <a:p>
            <a:r>
              <a:rPr lang="zh-CN" altLang="en-US" dirty="0"/>
              <a:t>思路：</a:t>
            </a:r>
            <a:endParaRPr lang="en-US" altLang="zh-CN" dirty="0"/>
          </a:p>
          <a:p>
            <a:pPr lvl="1"/>
            <a:r>
              <a:rPr lang="zh-CN" altLang="en-US" dirty="0"/>
              <a:t>遍历</a:t>
            </a:r>
            <a:r>
              <a:rPr lang="en-US" altLang="zh-CN" dirty="0"/>
              <a:t>HDN</a:t>
            </a:r>
            <a:r>
              <a:rPr lang="zh-CN" altLang="en-US" dirty="0"/>
              <a:t>中的每个疾病，计算与</a:t>
            </a:r>
            <a:r>
              <a:rPr lang="en-US" altLang="zh-CN" dirty="0"/>
              <a:t>Crohn</a:t>
            </a:r>
            <a:r>
              <a:rPr lang="zh-CN" altLang="en-US" dirty="0"/>
              <a:t>和</a:t>
            </a:r>
            <a:r>
              <a:rPr lang="en-US" altLang="zh-CN" dirty="0"/>
              <a:t>Leukemia</a:t>
            </a:r>
            <a:r>
              <a:rPr lang="zh-CN" altLang="en-US" dirty="0"/>
              <a:t>的</a:t>
            </a:r>
            <a:r>
              <a:rPr lang="en-US" altLang="zh-CN" dirty="0"/>
              <a:t>CN</a:t>
            </a:r>
            <a:r>
              <a:rPr lang="zh-CN" altLang="en-US" dirty="0"/>
              <a:t>与</a:t>
            </a:r>
            <a:r>
              <a:rPr lang="en-US" altLang="zh-CN" dirty="0"/>
              <a:t>JA</a:t>
            </a:r>
          </a:p>
          <a:p>
            <a:pPr lvl="1"/>
            <a:r>
              <a:rPr lang="zh-CN" altLang="en-US" dirty="0"/>
              <a:t>记录最高相似度的</a:t>
            </a:r>
            <a:r>
              <a:rPr lang="en-US" altLang="zh-CN" dirty="0"/>
              <a:t>5</a:t>
            </a:r>
            <a:r>
              <a:rPr lang="zh-CN" altLang="en-US" dirty="0"/>
              <a:t>种疾病</a:t>
            </a:r>
            <a:endParaRPr lang="en-US" altLang="zh-CN" dirty="0"/>
          </a:p>
        </p:txBody>
      </p:sp>
      <p:pic>
        <p:nvPicPr>
          <p:cNvPr id="7" name="图片 6">
            <a:extLst>
              <a:ext uri="{FF2B5EF4-FFF2-40B4-BE49-F238E27FC236}">
                <a16:creationId xmlns:a16="http://schemas.microsoft.com/office/drawing/2014/main" id="{49D8B40C-A07D-444A-8AC4-68E7B99E3A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4255184"/>
            <a:ext cx="2286000" cy="1104900"/>
          </a:xfrm>
          <a:prstGeom prst="rect">
            <a:avLst/>
          </a:prstGeom>
        </p:spPr>
      </p:pic>
    </p:spTree>
    <p:extLst>
      <p:ext uri="{BB962C8B-B14F-4D97-AF65-F5344CB8AC3E}">
        <p14:creationId xmlns:p14="http://schemas.microsoft.com/office/powerpoint/2010/main" val="13515068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0"/>
            <a:ext cx="10515600" cy="1021543"/>
          </a:xfrm>
        </p:spPr>
        <p:txBody>
          <a:bodyPr>
            <a:normAutofit/>
          </a:bodyPr>
          <a:lstStyle/>
          <a:p>
            <a:r>
              <a:rPr lang="en-US" altLang="zh-CN" dirty="0"/>
              <a:t>4 . 5</a:t>
            </a:r>
            <a:r>
              <a:rPr lang="zh-CN" altLang="en-US" dirty="0"/>
              <a:t> </a:t>
            </a:r>
            <a:r>
              <a:rPr lang="en-US" altLang="zh-CN" dirty="0"/>
              <a:t> </a:t>
            </a:r>
            <a:r>
              <a:rPr lang="en" altLang="zh-CN" dirty="0"/>
              <a:t>Question 3 --- Q 3_5</a:t>
            </a:r>
            <a:endParaRPr lang="en-US" altLang="zh-CN" b="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3" name="内容占位符 2"/>
          <p:cNvSpPr>
            <a:spLocks noGrp="1"/>
          </p:cNvSpPr>
          <p:nvPr>
            <p:ph idx="1"/>
          </p:nvPr>
        </p:nvSpPr>
        <p:spPr/>
        <p:txBody>
          <a:bodyPr/>
          <a:lstStyle/>
          <a:p>
            <a:pPr marL="0" indent="0">
              <a:buNone/>
            </a:pPr>
            <a:r>
              <a:rPr lang="en-US" altLang="zh-CN" dirty="0"/>
              <a:t>  </a:t>
            </a:r>
          </a:p>
        </p:txBody>
      </p:sp>
      <p:sp>
        <p:nvSpPr>
          <p:cNvPr id="10" name="灯片编号占位符 9">
            <a:extLst>
              <a:ext uri="{FF2B5EF4-FFF2-40B4-BE49-F238E27FC236}">
                <a16:creationId xmlns:a16="http://schemas.microsoft.com/office/drawing/2014/main" id="{48F60B8E-359B-5640-AE1C-8B0386E69A37}"/>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EADB0674-9F2F-9048-8F8C-240B2AE1FAC2}" type="slidenum">
              <a:rPr kumimoji="0" lang="zh-CN" altLang="en-US" sz="12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华文中宋" charset="0"/>
                <a:cs typeface="+mn-cs"/>
              </a:rPr>
              <a:t>45</a:t>
            </a:fld>
            <a:endParaRPr kumimoji="0" lang="en-US" altLang="zh-CN" sz="1200" b="1" i="0" u="none" strike="noStrike" kern="1200" cap="none" spc="0" normalizeH="0" baseline="0" noProof="0">
              <a:ln>
                <a:noFill/>
              </a:ln>
              <a:solidFill>
                <a:prstClr val="black">
                  <a:tint val="75000"/>
                </a:prstClr>
              </a:solidFill>
              <a:effectLst/>
              <a:uLnTx/>
              <a:uFillTx/>
              <a:latin typeface="Arial" panose="020B0604020202020204" pitchFamily="34" charset="0"/>
              <a:ea typeface="华文中宋" charset="0"/>
              <a:cs typeface="+mn-cs"/>
            </a:endParaRPr>
          </a:p>
        </p:txBody>
      </p:sp>
      <p:pic>
        <p:nvPicPr>
          <p:cNvPr id="6" name="图片 5">
            <a:extLst>
              <a:ext uri="{FF2B5EF4-FFF2-40B4-BE49-F238E27FC236}">
                <a16:creationId xmlns:a16="http://schemas.microsoft.com/office/drawing/2014/main" id="{5B4CB1DD-83D5-D14C-AC21-84A829AEE4DD}"/>
              </a:ext>
            </a:extLst>
          </p:cNvPr>
          <p:cNvPicPr>
            <a:picLocks noChangeAspect="1"/>
          </p:cNvPicPr>
          <p:nvPr/>
        </p:nvPicPr>
        <p:blipFill rotWithShape="1">
          <a:blip r:embed="rId3">
            <a:extLst>
              <a:ext uri="{28A0092B-C50C-407E-A947-70E740481C1C}">
                <a14:useLocalDpi xmlns:a14="http://schemas.microsoft.com/office/drawing/2010/main" val="0"/>
              </a:ext>
            </a:extLst>
          </a:blip>
          <a:srcRect r="22542" b="57880"/>
          <a:stretch/>
        </p:blipFill>
        <p:spPr>
          <a:xfrm>
            <a:off x="1688073" y="2039669"/>
            <a:ext cx="9088814" cy="2778662"/>
          </a:xfrm>
          <a:prstGeom prst="rect">
            <a:avLst/>
          </a:prstGeom>
        </p:spPr>
      </p:pic>
    </p:spTree>
    <p:extLst>
      <p:ext uri="{BB962C8B-B14F-4D97-AF65-F5344CB8AC3E}">
        <p14:creationId xmlns:p14="http://schemas.microsoft.com/office/powerpoint/2010/main" val="36895028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0"/>
            <a:ext cx="10515600" cy="1021543"/>
          </a:xfrm>
        </p:spPr>
        <p:txBody>
          <a:bodyPr>
            <a:normAutofit/>
          </a:bodyPr>
          <a:lstStyle/>
          <a:p>
            <a:r>
              <a:rPr lang="en-US" altLang="zh-CN" dirty="0"/>
              <a:t>4 . 5</a:t>
            </a:r>
            <a:r>
              <a:rPr lang="zh-CN" altLang="en-US" dirty="0"/>
              <a:t> </a:t>
            </a:r>
            <a:r>
              <a:rPr lang="en-US" altLang="zh-CN" dirty="0"/>
              <a:t> </a:t>
            </a:r>
            <a:r>
              <a:rPr lang="en" altLang="zh-CN" dirty="0"/>
              <a:t>Question 3 --- Q 3_5</a:t>
            </a:r>
            <a:endParaRPr lang="en-US" altLang="zh-CN" b="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3" name="内容占位符 2"/>
          <p:cNvSpPr>
            <a:spLocks noGrp="1"/>
          </p:cNvSpPr>
          <p:nvPr>
            <p:ph idx="1"/>
          </p:nvPr>
        </p:nvSpPr>
        <p:spPr/>
        <p:txBody>
          <a:bodyPr/>
          <a:lstStyle/>
          <a:p>
            <a:pPr marL="0" indent="0">
              <a:buNone/>
            </a:pPr>
            <a:r>
              <a:rPr lang="en-US" altLang="zh-CN" dirty="0"/>
              <a:t>  </a:t>
            </a:r>
          </a:p>
        </p:txBody>
      </p:sp>
      <p:sp>
        <p:nvSpPr>
          <p:cNvPr id="10" name="灯片编号占位符 9">
            <a:extLst>
              <a:ext uri="{FF2B5EF4-FFF2-40B4-BE49-F238E27FC236}">
                <a16:creationId xmlns:a16="http://schemas.microsoft.com/office/drawing/2014/main" id="{48F60B8E-359B-5640-AE1C-8B0386E69A37}"/>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EADB0674-9F2F-9048-8F8C-240B2AE1FAC2}" type="slidenum">
              <a:rPr kumimoji="0" lang="zh-CN" altLang="en-US" sz="12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华文中宋" charset="0"/>
                <a:cs typeface="+mn-cs"/>
              </a:rPr>
              <a:t>46</a:t>
            </a:fld>
            <a:endParaRPr kumimoji="0" lang="en-US" altLang="zh-CN" sz="1200" b="1" i="0" u="none" strike="noStrike" kern="1200" cap="none" spc="0" normalizeH="0" baseline="0" noProof="0">
              <a:ln>
                <a:noFill/>
              </a:ln>
              <a:solidFill>
                <a:prstClr val="black">
                  <a:tint val="75000"/>
                </a:prstClr>
              </a:solidFill>
              <a:effectLst/>
              <a:uLnTx/>
              <a:uFillTx/>
              <a:latin typeface="Arial" panose="020B0604020202020204" pitchFamily="34" charset="0"/>
              <a:ea typeface="华文中宋" charset="0"/>
              <a:cs typeface="+mn-cs"/>
            </a:endParaRPr>
          </a:p>
        </p:txBody>
      </p:sp>
      <p:pic>
        <p:nvPicPr>
          <p:cNvPr id="7" name="图片 6">
            <a:extLst>
              <a:ext uri="{FF2B5EF4-FFF2-40B4-BE49-F238E27FC236}">
                <a16:creationId xmlns:a16="http://schemas.microsoft.com/office/drawing/2014/main" id="{DD04BBB4-B68F-6642-8C3B-86978F69EB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8960" y="1509210"/>
            <a:ext cx="5286412" cy="4877800"/>
          </a:xfrm>
          <a:prstGeom prst="rect">
            <a:avLst/>
          </a:prstGeom>
        </p:spPr>
      </p:pic>
    </p:spTree>
    <p:extLst>
      <p:ext uri="{BB962C8B-B14F-4D97-AF65-F5344CB8AC3E}">
        <p14:creationId xmlns:p14="http://schemas.microsoft.com/office/powerpoint/2010/main" val="3707038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0"/>
            <a:ext cx="10515600" cy="1021543"/>
          </a:xfrm>
        </p:spPr>
        <p:txBody>
          <a:bodyPr>
            <a:normAutofit/>
          </a:bodyPr>
          <a:lstStyle/>
          <a:p>
            <a:r>
              <a:rPr lang="en-US" altLang="zh-CN" dirty="0"/>
              <a:t>1 . 1 </a:t>
            </a:r>
            <a:r>
              <a:rPr lang="zh-CN" altLang="en-US" dirty="0"/>
              <a:t> </a:t>
            </a:r>
            <a:r>
              <a:rPr lang="en" altLang="zh-CN" dirty="0"/>
              <a:t>Question 1 --- Q 1_1</a:t>
            </a:r>
            <a:endParaRPr lang="zh-CN" altLang="en-US" dirty="0"/>
          </a:p>
        </p:txBody>
      </p:sp>
      <p:sp>
        <p:nvSpPr>
          <p:cNvPr id="3" name="内容占位符 2"/>
          <p:cNvSpPr>
            <a:spLocks noGrp="1"/>
          </p:cNvSpPr>
          <p:nvPr>
            <p:ph idx="1"/>
          </p:nvPr>
        </p:nvSpPr>
        <p:spPr>
          <a:xfrm>
            <a:off x="838200" y="1340485"/>
            <a:ext cx="10515600" cy="5061585"/>
          </a:xfrm>
        </p:spPr>
        <p:txBody>
          <a:bodyPr>
            <a:normAutofit/>
          </a:bodyPr>
          <a:lstStyle/>
          <a:p>
            <a:r>
              <a:rPr lang="en" altLang="zh-CN" dirty="0" err="1"/>
              <a:t>genErdosRenyi</a:t>
            </a:r>
            <a:r>
              <a:rPr lang="en-US" altLang="zh-CN" dirty="0"/>
              <a:t>()</a:t>
            </a:r>
            <a:r>
              <a:rPr lang="zh-CN" altLang="en-US" dirty="0"/>
              <a:t>：生成随机图</a:t>
            </a:r>
            <a:endParaRPr lang="en-US" altLang="zh-CN" dirty="0"/>
          </a:p>
          <a:p>
            <a:pPr lvl="1"/>
            <a:r>
              <a:rPr lang="zh-CN" altLang="en-US" dirty="0"/>
              <a:t>思路：</a:t>
            </a:r>
            <a:r>
              <a:rPr lang="zh-CN" altLang="en" dirty="0"/>
              <a:t>生成</a:t>
            </a:r>
            <a:r>
              <a:rPr lang="zh-CN" altLang="en-US" dirty="0"/>
              <a:t>节点，生成边；将边随机组合</a:t>
            </a:r>
            <a:endParaRPr lang="en" altLang="zh-CN" dirty="0"/>
          </a:p>
          <a:p>
            <a:r>
              <a:rPr lang="en" altLang="zh-CN" dirty="0" err="1"/>
              <a:t>genCircle</a:t>
            </a:r>
            <a:r>
              <a:rPr lang="en-US" altLang="zh-CN" dirty="0"/>
              <a:t>():</a:t>
            </a:r>
            <a:r>
              <a:rPr lang="zh-CN" altLang="en-US" dirty="0"/>
              <a:t>生成环</a:t>
            </a:r>
            <a:endParaRPr lang="en-US" altLang="zh-CN" dirty="0"/>
          </a:p>
          <a:p>
            <a:pPr lvl="1"/>
            <a:r>
              <a:rPr lang="zh-CN" altLang="en-US" dirty="0"/>
              <a:t>思路：节点首尾相连形成环</a:t>
            </a:r>
            <a:endParaRPr lang="en" altLang="zh-CN" dirty="0"/>
          </a:p>
          <a:p>
            <a:r>
              <a:rPr lang="en" altLang="zh-CN" dirty="0" err="1"/>
              <a:t>connectNbrOfNbr</a:t>
            </a:r>
            <a:r>
              <a:rPr lang="en-US" altLang="zh-CN" dirty="0"/>
              <a:t>()</a:t>
            </a:r>
            <a:r>
              <a:rPr lang="zh-CN" altLang="en-US" dirty="0"/>
              <a:t>：连接邻居节点的邻居</a:t>
            </a:r>
            <a:endParaRPr lang="en" altLang="zh-CN" dirty="0"/>
          </a:p>
          <a:p>
            <a:r>
              <a:rPr lang="en" altLang="zh-CN" dirty="0" err="1"/>
              <a:t>connectRandomNodes</a:t>
            </a:r>
            <a:r>
              <a:rPr lang="en" altLang="zh-CN" dirty="0"/>
              <a:t>()</a:t>
            </a:r>
            <a:r>
              <a:rPr lang="zh-CN" altLang="en-US" dirty="0"/>
              <a:t>：连接随机节点</a:t>
            </a:r>
            <a:endParaRPr lang="en-US" altLang="zh-CN" dirty="0"/>
          </a:p>
          <a:p>
            <a:r>
              <a:rPr lang="en" altLang="zh-CN" dirty="0" err="1"/>
              <a:t>genSmallWorld</a:t>
            </a:r>
            <a:r>
              <a:rPr lang="en-US" altLang="zh-CN" dirty="0"/>
              <a:t>()</a:t>
            </a:r>
            <a:r>
              <a:rPr lang="zh-CN" altLang="en-US" dirty="0"/>
              <a:t>：</a:t>
            </a:r>
            <a:endParaRPr lang="en-US" altLang="zh-CN" dirty="0"/>
          </a:p>
          <a:p>
            <a:pPr lvl="1"/>
            <a:r>
              <a:rPr lang="zh-CN" altLang="en-US" dirty="0"/>
              <a:t>思路：生成环</a:t>
            </a:r>
            <a:r>
              <a:rPr lang="en-US" altLang="zh-CN" dirty="0"/>
              <a:t>+</a:t>
            </a:r>
            <a:r>
              <a:rPr lang="zh-CN" altLang="en-US" dirty="0"/>
              <a:t>连接邻居节点</a:t>
            </a:r>
            <a:r>
              <a:rPr lang="en-US" altLang="zh-CN" dirty="0"/>
              <a:t>+</a:t>
            </a:r>
            <a:r>
              <a:rPr lang="zh-CN" altLang="en-US" dirty="0"/>
              <a:t>连接随机节点</a:t>
            </a:r>
            <a:endParaRPr lang="en" altLang="zh-CN" dirty="0"/>
          </a:p>
        </p:txBody>
      </p:sp>
      <p:sp>
        <p:nvSpPr>
          <p:cNvPr id="8" name="灯片编号占位符 7">
            <a:extLst>
              <a:ext uri="{FF2B5EF4-FFF2-40B4-BE49-F238E27FC236}">
                <a16:creationId xmlns:a16="http://schemas.microsoft.com/office/drawing/2014/main" id="{3D2C3DED-6DF2-4947-98C4-9302A8214412}"/>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EADB0674-9F2F-9048-8F8C-240B2AE1FAC2}" type="slidenum">
              <a:rPr kumimoji="0" lang="zh-CN" altLang="en-US" sz="12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华文中宋" charset="0"/>
                <a:cs typeface="+mn-cs"/>
              </a:rPr>
              <a:t>5</a:t>
            </a:fld>
            <a:endParaRPr kumimoji="0" lang="en-US" altLang="zh-CN" sz="1200" b="1" i="0" u="none" strike="noStrike" kern="1200" cap="none" spc="0" normalizeH="0" baseline="0" noProof="0">
              <a:ln>
                <a:noFill/>
              </a:ln>
              <a:solidFill>
                <a:prstClr val="black">
                  <a:tint val="75000"/>
                </a:prstClr>
              </a:solidFill>
              <a:effectLst/>
              <a:uLnTx/>
              <a:uFillTx/>
              <a:latin typeface="Arial" panose="020B0604020202020204" pitchFamily="34" charset="0"/>
              <a:ea typeface="华文中宋" charset="0"/>
              <a:cs typeface="+mn-cs"/>
            </a:endParaRPr>
          </a:p>
        </p:txBody>
      </p:sp>
      <p:pic>
        <p:nvPicPr>
          <p:cNvPr id="4" name="图片 3">
            <a:extLst>
              <a:ext uri="{FF2B5EF4-FFF2-40B4-BE49-F238E27FC236}">
                <a16:creationId xmlns:a16="http://schemas.microsoft.com/office/drawing/2014/main" id="{56B6EFEF-EB63-044D-B148-4FDE84156493}"/>
              </a:ext>
            </a:extLst>
          </p:cNvPr>
          <p:cNvPicPr>
            <a:picLocks noChangeAspect="1"/>
          </p:cNvPicPr>
          <p:nvPr/>
        </p:nvPicPr>
        <p:blipFill>
          <a:blip r:embed="rId3"/>
          <a:stretch>
            <a:fillRect/>
          </a:stretch>
        </p:blipFill>
        <p:spPr>
          <a:xfrm>
            <a:off x="2168434" y="1104947"/>
            <a:ext cx="6324394" cy="5061585"/>
          </a:xfrm>
          <a:prstGeom prst="rect">
            <a:avLst/>
          </a:prstGeom>
        </p:spPr>
      </p:pic>
      <p:pic>
        <p:nvPicPr>
          <p:cNvPr id="5" name="图片 4">
            <a:extLst>
              <a:ext uri="{FF2B5EF4-FFF2-40B4-BE49-F238E27FC236}">
                <a16:creationId xmlns:a16="http://schemas.microsoft.com/office/drawing/2014/main" id="{5D1E1859-33A5-5B48-9FCB-9FDA783A6D61}"/>
              </a:ext>
            </a:extLst>
          </p:cNvPr>
          <p:cNvPicPr>
            <a:picLocks noChangeAspect="1"/>
          </p:cNvPicPr>
          <p:nvPr/>
        </p:nvPicPr>
        <p:blipFill>
          <a:blip r:embed="rId4"/>
          <a:stretch>
            <a:fillRect/>
          </a:stretch>
        </p:blipFill>
        <p:spPr>
          <a:xfrm>
            <a:off x="1678033" y="1104947"/>
            <a:ext cx="7581900" cy="4559300"/>
          </a:xfrm>
          <a:prstGeom prst="rect">
            <a:avLst/>
          </a:prstGeom>
        </p:spPr>
      </p:pic>
      <p:pic>
        <p:nvPicPr>
          <p:cNvPr id="6" name="图片 5">
            <a:extLst>
              <a:ext uri="{FF2B5EF4-FFF2-40B4-BE49-F238E27FC236}">
                <a16:creationId xmlns:a16="http://schemas.microsoft.com/office/drawing/2014/main" id="{DA228829-A1BD-7841-AB4E-0C28E8A93A7C}"/>
              </a:ext>
            </a:extLst>
          </p:cNvPr>
          <p:cNvPicPr>
            <a:picLocks noChangeAspect="1"/>
          </p:cNvPicPr>
          <p:nvPr/>
        </p:nvPicPr>
        <p:blipFill>
          <a:blip r:embed="rId5"/>
          <a:stretch>
            <a:fillRect/>
          </a:stretch>
        </p:blipFill>
        <p:spPr>
          <a:xfrm>
            <a:off x="1526981" y="1193753"/>
            <a:ext cx="7607300" cy="3911600"/>
          </a:xfrm>
          <a:prstGeom prst="rect">
            <a:avLst/>
          </a:prstGeom>
        </p:spPr>
      </p:pic>
      <p:pic>
        <p:nvPicPr>
          <p:cNvPr id="7" name="图片 6">
            <a:extLst>
              <a:ext uri="{FF2B5EF4-FFF2-40B4-BE49-F238E27FC236}">
                <a16:creationId xmlns:a16="http://schemas.microsoft.com/office/drawing/2014/main" id="{EDACE4BE-2565-A749-9755-4BC9E0405D87}"/>
              </a:ext>
            </a:extLst>
          </p:cNvPr>
          <p:cNvPicPr>
            <a:picLocks noChangeAspect="1"/>
          </p:cNvPicPr>
          <p:nvPr/>
        </p:nvPicPr>
        <p:blipFill>
          <a:blip r:embed="rId6"/>
          <a:stretch>
            <a:fillRect/>
          </a:stretch>
        </p:blipFill>
        <p:spPr>
          <a:xfrm>
            <a:off x="1712168" y="1104947"/>
            <a:ext cx="7422113" cy="4997310"/>
          </a:xfrm>
          <a:prstGeom prst="rect">
            <a:avLst/>
          </a:prstGeom>
        </p:spPr>
      </p:pic>
      <p:pic>
        <p:nvPicPr>
          <p:cNvPr id="9" name="图片 8">
            <a:extLst>
              <a:ext uri="{FF2B5EF4-FFF2-40B4-BE49-F238E27FC236}">
                <a16:creationId xmlns:a16="http://schemas.microsoft.com/office/drawing/2014/main" id="{98E89134-158E-DB46-AABB-AE1289C5B024}"/>
              </a:ext>
            </a:extLst>
          </p:cNvPr>
          <p:cNvPicPr>
            <a:picLocks noChangeAspect="1"/>
          </p:cNvPicPr>
          <p:nvPr/>
        </p:nvPicPr>
        <p:blipFill>
          <a:blip r:embed="rId7"/>
          <a:stretch>
            <a:fillRect/>
          </a:stretch>
        </p:blipFill>
        <p:spPr>
          <a:xfrm>
            <a:off x="2747735" y="2146959"/>
            <a:ext cx="5651500" cy="2590800"/>
          </a:xfrm>
          <a:prstGeom prst="rect">
            <a:avLst/>
          </a:prstGeom>
        </p:spPr>
      </p:pic>
    </p:spTree>
    <p:extLst>
      <p:ext uri="{BB962C8B-B14F-4D97-AF65-F5344CB8AC3E}">
        <p14:creationId xmlns:p14="http://schemas.microsoft.com/office/powerpoint/2010/main" val="950611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0"/>
            <a:ext cx="10515600" cy="1021543"/>
          </a:xfrm>
        </p:spPr>
        <p:txBody>
          <a:bodyPr>
            <a:normAutofit/>
          </a:bodyPr>
          <a:lstStyle/>
          <a:p>
            <a:r>
              <a:rPr lang="en-US" altLang="zh-CN" dirty="0"/>
              <a:t>1 . 1 </a:t>
            </a:r>
            <a:r>
              <a:rPr lang="zh-CN" altLang="en-US" dirty="0"/>
              <a:t> </a:t>
            </a:r>
            <a:r>
              <a:rPr lang="en" altLang="zh-CN" dirty="0"/>
              <a:t>Question 1 --- Q 1_1</a:t>
            </a:r>
            <a:endParaRPr lang="zh-CN" altLang="en-US" dirty="0"/>
          </a:p>
        </p:txBody>
      </p:sp>
      <p:sp>
        <p:nvSpPr>
          <p:cNvPr id="3" name="内容占位符 2"/>
          <p:cNvSpPr>
            <a:spLocks noGrp="1"/>
          </p:cNvSpPr>
          <p:nvPr>
            <p:ph idx="1"/>
          </p:nvPr>
        </p:nvSpPr>
        <p:spPr>
          <a:xfrm>
            <a:off x="838200" y="1340485"/>
            <a:ext cx="10515600" cy="5061585"/>
          </a:xfrm>
        </p:spPr>
        <p:txBody>
          <a:bodyPr>
            <a:normAutofit/>
          </a:bodyPr>
          <a:lstStyle/>
          <a:p>
            <a:r>
              <a:rPr lang="en" altLang="zh-CN" dirty="0" err="1"/>
              <a:t>loadCollabNet</a:t>
            </a:r>
            <a:r>
              <a:rPr lang="en-US" altLang="zh-CN" dirty="0"/>
              <a:t>()</a:t>
            </a:r>
            <a:r>
              <a:rPr lang="zh-CN" altLang="en-US" dirty="0"/>
              <a:t>：读取</a:t>
            </a:r>
            <a:endParaRPr lang="en" altLang="zh-CN" dirty="0"/>
          </a:p>
          <a:p>
            <a:r>
              <a:rPr lang="en" altLang="zh-CN" dirty="0" err="1"/>
              <a:t>getDataPointsToPlot</a:t>
            </a:r>
            <a:r>
              <a:rPr lang="en" altLang="zh-CN" dirty="0"/>
              <a:t>()</a:t>
            </a:r>
            <a:r>
              <a:rPr lang="zh-CN" altLang="en-US" dirty="0"/>
              <a:t>：</a:t>
            </a:r>
            <a:endParaRPr lang="en-US" altLang="zh-CN" dirty="0"/>
          </a:p>
          <a:p>
            <a:pPr lvl="1"/>
            <a:r>
              <a:rPr lang="zh-CN" altLang="en-US" dirty="0"/>
              <a:t>思路：使用</a:t>
            </a:r>
            <a:r>
              <a:rPr lang="en-US" altLang="zh-CN" dirty="0" err="1"/>
              <a:t>GetDeg</a:t>
            </a:r>
            <a:r>
              <a:rPr lang="en-US" altLang="zh-CN" dirty="0"/>
              <a:t>()</a:t>
            </a:r>
            <a:r>
              <a:rPr lang="zh-CN" altLang="en-US" dirty="0"/>
              <a:t>函数获取</a:t>
            </a:r>
            <a:r>
              <a:rPr lang="en-US" altLang="zh-CN" dirty="0" err="1"/>
              <a:t>gragh</a:t>
            </a:r>
            <a:r>
              <a:rPr lang="zh-CN" altLang="en-US" dirty="0"/>
              <a:t>中节点的度数。</a:t>
            </a:r>
            <a:endParaRPr lang="en" altLang="zh-CN" dirty="0"/>
          </a:p>
        </p:txBody>
      </p:sp>
      <p:sp>
        <p:nvSpPr>
          <p:cNvPr id="8" name="灯片编号占位符 7">
            <a:extLst>
              <a:ext uri="{FF2B5EF4-FFF2-40B4-BE49-F238E27FC236}">
                <a16:creationId xmlns:a16="http://schemas.microsoft.com/office/drawing/2014/main" id="{3D2C3DED-6DF2-4947-98C4-9302A8214412}"/>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EADB0674-9F2F-9048-8F8C-240B2AE1FAC2}" type="slidenum">
              <a:rPr kumimoji="0" lang="zh-CN" altLang="en-US" sz="12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华文中宋" charset="0"/>
                <a:cs typeface="+mn-cs"/>
              </a:rPr>
              <a:t>6</a:t>
            </a:fld>
            <a:endParaRPr kumimoji="0" lang="en-US" altLang="zh-CN" sz="1200" b="1" i="0" u="none" strike="noStrike" kern="1200" cap="none" spc="0" normalizeH="0" baseline="0" noProof="0">
              <a:ln>
                <a:noFill/>
              </a:ln>
              <a:solidFill>
                <a:prstClr val="black">
                  <a:tint val="75000"/>
                </a:prstClr>
              </a:solidFill>
              <a:effectLst/>
              <a:uLnTx/>
              <a:uFillTx/>
              <a:latin typeface="Arial" panose="020B0604020202020204" pitchFamily="34" charset="0"/>
              <a:ea typeface="华文中宋" charset="0"/>
              <a:cs typeface="+mn-cs"/>
            </a:endParaRPr>
          </a:p>
        </p:txBody>
      </p:sp>
      <p:pic>
        <p:nvPicPr>
          <p:cNvPr id="4" name="图片 3">
            <a:extLst>
              <a:ext uri="{FF2B5EF4-FFF2-40B4-BE49-F238E27FC236}">
                <a16:creationId xmlns:a16="http://schemas.microsoft.com/office/drawing/2014/main" id="{30AC701E-83F6-614D-9F44-467E7E4FC571}"/>
              </a:ext>
            </a:extLst>
          </p:cNvPr>
          <p:cNvPicPr>
            <a:picLocks noChangeAspect="1"/>
          </p:cNvPicPr>
          <p:nvPr/>
        </p:nvPicPr>
        <p:blipFill>
          <a:blip r:embed="rId3"/>
          <a:stretch>
            <a:fillRect/>
          </a:stretch>
        </p:blipFill>
        <p:spPr>
          <a:xfrm>
            <a:off x="3521770" y="1112519"/>
            <a:ext cx="4093860" cy="5517515"/>
          </a:xfrm>
          <a:prstGeom prst="rect">
            <a:avLst/>
          </a:prstGeom>
        </p:spPr>
      </p:pic>
      <p:pic>
        <p:nvPicPr>
          <p:cNvPr id="1025" name="Picture 1" descr="page1image61271008">
            <a:extLst>
              <a:ext uri="{FF2B5EF4-FFF2-40B4-BE49-F238E27FC236}">
                <a16:creationId xmlns:a16="http://schemas.microsoft.com/office/drawing/2014/main" id="{81A1E2AD-4A85-A945-9B98-32123853FB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0412" y="1449977"/>
            <a:ext cx="6116575" cy="4587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60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0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0"/>
            <a:ext cx="10515600" cy="1021543"/>
          </a:xfrm>
        </p:spPr>
        <p:txBody>
          <a:bodyPr>
            <a:normAutofit/>
          </a:bodyPr>
          <a:lstStyle/>
          <a:p>
            <a:r>
              <a:rPr lang="en-US" altLang="zh-CN" dirty="0"/>
              <a:t>1 . 1 </a:t>
            </a:r>
            <a:r>
              <a:rPr lang="zh-CN" altLang="en-US" dirty="0"/>
              <a:t> </a:t>
            </a:r>
            <a:r>
              <a:rPr lang="en" altLang="zh-CN" dirty="0"/>
              <a:t>Question 1 --- Q 1_2</a:t>
            </a:r>
            <a:endParaRPr lang="zh-CN" altLang="en-US" dirty="0"/>
          </a:p>
        </p:txBody>
      </p:sp>
      <p:sp>
        <p:nvSpPr>
          <p:cNvPr id="3" name="内容占位符 2"/>
          <p:cNvSpPr>
            <a:spLocks noGrp="1"/>
          </p:cNvSpPr>
          <p:nvPr>
            <p:ph idx="1"/>
          </p:nvPr>
        </p:nvSpPr>
        <p:spPr>
          <a:xfrm>
            <a:off x="838200" y="1021543"/>
            <a:ext cx="10515600" cy="5061585"/>
          </a:xfrm>
        </p:spPr>
        <p:txBody>
          <a:bodyPr>
            <a:normAutofit/>
          </a:bodyPr>
          <a:lstStyle/>
          <a:p>
            <a:r>
              <a:rPr lang="en-US" altLang="zh-CN" dirty="0" err="1"/>
              <a:t>calcClusteringCoefficientSingleNode</a:t>
            </a:r>
            <a:endParaRPr lang="en-US" altLang="zh-CN" dirty="0"/>
          </a:p>
          <a:p>
            <a:r>
              <a:rPr lang="en-US" altLang="zh-CN" dirty="0" err="1"/>
              <a:t>calcClusteringCoefficient</a:t>
            </a:r>
            <a:endParaRPr lang="zh-CN" altLang="en-US" dirty="0"/>
          </a:p>
        </p:txBody>
      </p:sp>
      <p:sp>
        <p:nvSpPr>
          <p:cNvPr id="8" name="灯片编号占位符 7">
            <a:extLst>
              <a:ext uri="{FF2B5EF4-FFF2-40B4-BE49-F238E27FC236}">
                <a16:creationId xmlns:a16="http://schemas.microsoft.com/office/drawing/2014/main" id="{3D2C3DED-6DF2-4947-98C4-9302A8214412}"/>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EADB0674-9F2F-9048-8F8C-240B2AE1FAC2}" type="slidenum">
              <a:rPr kumimoji="0" lang="zh-CN" altLang="en-US" sz="12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华文中宋" charset="0"/>
                <a:cs typeface="+mn-cs"/>
              </a:rPr>
              <a:t>7</a:t>
            </a:fld>
            <a:endParaRPr kumimoji="0" lang="en-US" altLang="zh-CN" sz="1200" b="1" i="0" u="none" strike="noStrike" kern="1200" cap="none" spc="0" normalizeH="0" baseline="0" noProof="0">
              <a:ln>
                <a:noFill/>
              </a:ln>
              <a:solidFill>
                <a:prstClr val="black">
                  <a:tint val="75000"/>
                </a:prstClr>
              </a:solidFill>
              <a:effectLst/>
              <a:uLnTx/>
              <a:uFillTx/>
              <a:latin typeface="Arial" panose="020B0604020202020204" pitchFamily="34" charset="0"/>
              <a:ea typeface="华文中宋" charset="0"/>
              <a:cs typeface="+mn-cs"/>
            </a:endParaRPr>
          </a:p>
        </p:txBody>
      </p:sp>
      <p:pic>
        <p:nvPicPr>
          <p:cNvPr id="5" name="图片 4">
            <a:extLst>
              <a:ext uri="{FF2B5EF4-FFF2-40B4-BE49-F238E27FC236}">
                <a16:creationId xmlns:a16="http://schemas.microsoft.com/office/drawing/2014/main" id="{D797E4D3-321D-4D43-846F-6F1D349AC6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3166917"/>
            <a:ext cx="3143250" cy="1085850"/>
          </a:xfrm>
          <a:prstGeom prst="rect">
            <a:avLst/>
          </a:prstGeom>
        </p:spPr>
      </p:pic>
      <p:pic>
        <p:nvPicPr>
          <p:cNvPr id="6" name="图片 5">
            <a:extLst>
              <a:ext uri="{FF2B5EF4-FFF2-40B4-BE49-F238E27FC236}">
                <a16:creationId xmlns:a16="http://schemas.microsoft.com/office/drawing/2014/main" id="{DA77B744-BB83-5547-82EF-2C2B6FB9A4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2550" y="4471915"/>
            <a:ext cx="1866900" cy="942975"/>
          </a:xfrm>
          <a:prstGeom prst="rect">
            <a:avLst/>
          </a:prstGeom>
        </p:spPr>
      </p:pic>
      <p:pic>
        <p:nvPicPr>
          <p:cNvPr id="4" name="图片 3">
            <a:extLst>
              <a:ext uri="{FF2B5EF4-FFF2-40B4-BE49-F238E27FC236}">
                <a16:creationId xmlns:a16="http://schemas.microsoft.com/office/drawing/2014/main" id="{21B541CA-7112-0945-8682-801FF91BDFA3}"/>
              </a:ext>
            </a:extLst>
          </p:cNvPr>
          <p:cNvPicPr>
            <a:picLocks noChangeAspect="1"/>
          </p:cNvPicPr>
          <p:nvPr/>
        </p:nvPicPr>
        <p:blipFill>
          <a:blip r:embed="rId5"/>
          <a:stretch>
            <a:fillRect/>
          </a:stretch>
        </p:blipFill>
        <p:spPr>
          <a:xfrm>
            <a:off x="3482950" y="1158341"/>
            <a:ext cx="5034033" cy="5198009"/>
          </a:xfrm>
          <a:prstGeom prst="rect">
            <a:avLst/>
          </a:prstGeom>
        </p:spPr>
      </p:pic>
      <p:pic>
        <p:nvPicPr>
          <p:cNvPr id="2049" name="Picture 1" descr="page2image61272672">
            <a:extLst>
              <a:ext uri="{FF2B5EF4-FFF2-40B4-BE49-F238E27FC236}">
                <a16:creationId xmlns:a16="http://schemas.microsoft.com/office/drawing/2014/main" id="{2DD695E3-BC0C-7947-9E0D-F5EC0890395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88166" y="2638380"/>
            <a:ext cx="7526764" cy="1976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227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04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50000"/>
          </a:blip>
          <a:stretch>
            <a:fillRect/>
          </a:stretch>
        </a:blipFill>
        <a:effectLst/>
      </p:bgPr>
    </p:bg>
    <p:spTree>
      <p:nvGrpSpPr>
        <p:cNvPr id="1" name=""/>
        <p:cNvGrpSpPr/>
        <p:nvPr/>
      </p:nvGrpSpPr>
      <p:grpSpPr>
        <a:xfrm>
          <a:off x="0" y="0"/>
          <a:ext cx="0" cy="0"/>
          <a:chOff x="0" y="0"/>
          <a:chExt cx="0" cy="0"/>
        </a:xfrm>
      </p:grpSpPr>
      <p:sp>
        <p:nvSpPr>
          <p:cNvPr id="10242" name="Freeform 5"/>
          <p:cNvSpPr/>
          <p:nvPr/>
        </p:nvSpPr>
        <p:spPr bwMode="auto">
          <a:xfrm>
            <a:off x="771225" y="1754842"/>
            <a:ext cx="2935728" cy="487172"/>
          </a:xfrm>
          <a:custGeom>
            <a:avLst/>
            <a:gdLst>
              <a:gd name="T0" fmla="*/ 275 w 3851"/>
              <a:gd name="T1" fmla="*/ 0 h 633"/>
              <a:gd name="T2" fmla="*/ 3575 w 3851"/>
              <a:gd name="T3" fmla="*/ 0 h 633"/>
              <a:gd name="T4" fmla="*/ 3851 w 3851"/>
              <a:gd name="T5" fmla="*/ 633 h 633"/>
              <a:gd name="T6" fmla="*/ 0 w 3851"/>
              <a:gd name="T7" fmla="*/ 633 h 633"/>
              <a:gd name="T8" fmla="*/ 275 w 3851"/>
              <a:gd name="T9" fmla="*/ 0 h 633"/>
            </a:gdLst>
            <a:ahLst/>
            <a:cxnLst>
              <a:cxn ang="0">
                <a:pos x="T0" y="T1"/>
              </a:cxn>
              <a:cxn ang="0">
                <a:pos x="T2" y="T3"/>
              </a:cxn>
              <a:cxn ang="0">
                <a:pos x="T4" y="T5"/>
              </a:cxn>
              <a:cxn ang="0">
                <a:pos x="T6" y="T7"/>
              </a:cxn>
              <a:cxn ang="0">
                <a:pos x="T8" y="T9"/>
              </a:cxn>
            </a:cxnLst>
            <a:rect l="0" t="0" r="r" b="b"/>
            <a:pathLst>
              <a:path w="3851" h="633">
                <a:moveTo>
                  <a:pt x="275" y="0"/>
                </a:moveTo>
                <a:lnTo>
                  <a:pt x="3575" y="0"/>
                </a:lnTo>
                <a:lnTo>
                  <a:pt x="3851" y="633"/>
                </a:lnTo>
                <a:lnTo>
                  <a:pt x="0" y="633"/>
                </a:lnTo>
                <a:lnTo>
                  <a:pt x="275" y="0"/>
                </a:lnTo>
                <a:close/>
              </a:path>
            </a:pathLst>
          </a:custGeom>
          <a:solidFill>
            <a:schemeClr val="tx1">
              <a:lumMod val="75000"/>
              <a:lumOff val="25000"/>
            </a:schemeClr>
          </a:solidFill>
          <a:ln>
            <a:noFill/>
          </a:ln>
        </p:spPr>
        <p:txBody>
          <a:bodyPr/>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D7004"/>
              </a:solidFill>
              <a:effectLst/>
              <a:uLnTx/>
              <a:uFillTx/>
              <a:latin typeface="Arial" panose="020B0604020202020204" pitchFamily="34" charset="0"/>
              <a:ea typeface="宋体" panose="02010600030101010101" pitchFamily="2" charset="-122"/>
              <a:cs typeface="+mn-cs"/>
            </a:endParaRPr>
          </a:p>
        </p:txBody>
      </p:sp>
      <p:sp>
        <p:nvSpPr>
          <p:cNvPr id="10243" name="Rectangle 6"/>
          <p:cNvSpPr>
            <a:spLocks noChangeArrowheads="1"/>
          </p:cNvSpPr>
          <p:nvPr/>
        </p:nvSpPr>
        <p:spPr bwMode="auto">
          <a:xfrm>
            <a:off x="1" y="2245189"/>
            <a:ext cx="12192000" cy="2196242"/>
          </a:xfrm>
          <a:prstGeom prst="rect">
            <a:avLst/>
          </a:prstGeom>
          <a:gradFill flip="none" rotWithShape="1">
            <a:gsLst>
              <a:gs pos="0">
                <a:srgbClr val="0C4994">
                  <a:shade val="30000"/>
                  <a:satMod val="115000"/>
                </a:srgbClr>
              </a:gs>
              <a:gs pos="50000">
                <a:srgbClr val="0C4994">
                  <a:shade val="67500"/>
                  <a:satMod val="115000"/>
                </a:srgbClr>
              </a:gs>
              <a:gs pos="100000">
                <a:srgbClr val="0C4994">
                  <a:shade val="100000"/>
                  <a:satMod val="115000"/>
                </a:srgbClr>
              </a:gs>
            </a:gsLst>
            <a:lin ang="0" scaled="1"/>
            <a:tileRect/>
          </a:gra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D7004"/>
              </a:solidFill>
              <a:effectLst/>
              <a:uLnTx/>
              <a:uFillTx/>
              <a:latin typeface="Arial" panose="020B0604020202020204" pitchFamily="34" charset="0"/>
              <a:ea typeface="宋体" panose="02010600030101010101" pitchFamily="2" charset="-122"/>
              <a:cs typeface="+mn-cs"/>
            </a:endParaRPr>
          </a:p>
        </p:txBody>
      </p:sp>
      <p:sp>
        <p:nvSpPr>
          <p:cNvPr id="10244" name="Rectangle 7"/>
          <p:cNvSpPr>
            <a:spLocks noChangeArrowheads="1"/>
          </p:cNvSpPr>
          <p:nvPr/>
        </p:nvSpPr>
        <p:spPr bwMode="auto">
          <a:xfrm>
            <a:off x="980692" y="1754842"/>
            <a:ext cx="2513618" cy="2686588"/>
          </a:xfrm>
          <a:prstGeom prst="rect">
            <a:avLst/>
          </a:prstGeom>
          <a:solidFill>
            <a:schemeClr val="accent2"/>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D7004"/>
              </a:solidFill>
              <a:effectLst/>
              <a:uLnTx/>
              <a:uFillTx/>
              <a:latin typeface="Arial" panose="020B0604020202020204" pitchFamily="34" charset="0"/>
              <a:ea typeface="宋体" panose="02010600030101010101" pitchFamily="2" charset="-122"/>
              <a:cs typeface="+mn-cs"/>
            </a:endParaRPr>
          </a:p>
        </p:txBody>
      </p:sp>
      <p:sp>
        <p:nvSpPr>
          <p:cNvPr id="10246" name="TextBox 25"/>
          <p:cNvSpPr txBox="1">
            <a:spLocks noChangeArrowheads="1"/>
          </p:cNvSpPr>
          <p:nvPr/>
        </p:nvSpPr>
        <p:spPr bwMode="auto">
          <a:xfrm>
            <a:off x="3778363" y="2349922"/>
            <a:ext cx="55080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defTabSz="913765" eaLnBrk="1" fontAlgn="base" hangingPunct="1">
              <a:spcBef>
                <a:spcPct val="0"/>
              </a:spcBef>
              <a:spcAft>
                <a:spcPct val="0"/>
              </a:spcAft>
              <a:defRPr/>
            </a:pPr>
            <a:r>
              <a:rPr lang="en" altLang="zh-CN" sz="4000" b="1" dirty="0">
                <a:solidFill>
                  <a:srgbClr val="FDCB34"/>
                </a:solidFill>
                <a:latin typeface="微软雅黑" panose="020B0503020204020204" pitchFamily="34" charset="-122"/>
                <a:ea typeface="微软雅黑" panose="020B0503020204020204" pitchFamily="34" charset="-122"/>
              </a:rPr>
              <a:t>Article analysis</a:t>
            </a:r>
          </a:p>
        </p:txBody>
      </p:sp>
      <p:sp>
        <p:nvSpPr>
          <p:cNvPr id="10247" name="TextBox 26"/>
          <p:cNvSpPr txBox="1">
            <a:spLocks noChangeArrowheads="1"/>
          </p:cNvSpPr>
          <p:nvPr/>
        </p:nvSpPr>
        <p:spPr bwMode="auto">
          <a:xfrm>
            <a:off x="1198095" y="2245187"/>
            <a:ext cx="1875790" cy="193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3765" rtl="0" eaLnBrk="1" fontAlgn="base" latinLnBrk="0" hangingPunct="1">
              <a:lnSpc>
                <a:spcPct val="100000"/>
              </a:lnSpc>
              <a:spcBef>
                <a:spcPct val="0"/>
              </a:spcBef>
              <a:spcAft>
                <a:spcPct val="0"/>
              </a:spcAft>
              <a:buClrTx/>
              <a:buSzTx/>
              <a:buFontTx/>
              <a:buNone/>
              <a:defRPr/>
            </a:pPr>
            <a:r>
              <a:rPr kumimoji="0" lang="en-US" altLang="zh-CN" sz="11995"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02</a:t>
            </a:r>
            <a:endParaRPr kumimoji="0" lang="zh-CN" altLang="en-US" sz="11995"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pic>
        <p:nvPicPr>
          <p:cNvPr id="11" name="图片 10" descr="横版组合——透明.png"/>
          <p:cNvPicPr>
            <a:picLocks noChangeAspect="1"/>
          </p:cNvPicPr>
          <p:nvPr/>
        </p:nvPicPr>
        <p:blipFill>
          <a:blip r:embed="rId4" cstate="screen"/>
          <a:srcRect/>
          <a:stretch>
            <a:fillRect/>
          </a:stretch>
        </p:blipFill>
        <p:spPr bwMode="auto">
          <a:xfrm>
            <a:off x="8468075" y="127196"/>
            <a:ext cx="342953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灯片编号占位符 5">
            <a:extLst>
              <a:ext uri="{FF2B5EF4-FFF2-40B4-BE49-F238E27FC236}">
                <a16:creationId xmlns:a16="http://schemas.microsoft.com/office/drawing/2014/main" id="{492D94C1-AD2E-694E-AD1E-3A7653A637E2}"/>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FD0C70D4-B8A7-1C47-A003-56128FA9BF31}" type="slidenum">
              <a:rPr kumimoji="0" lang="zh-CN" altLang="en-US" sz="12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华文中宋" charset="0"/>
                <a:cs typeface="+mn-cs"/>
              </a:rPr>
              <a:t>8</a:t>
            </a:fld>
            <a:endParaRPr kumimoji="0" lang="en-US" altLang="zh-CN" sz="1200" b="1" i="0" u="none" strike="noStrike" kern="1200" cap="none" spc="0" normalizeH="0" baseline="0" noProof="0">
              <a:ln>
                <a:noFill/>
              </a:ln>
              <a:solidFill>
                <a:prstClr val="black">
                  <a:tint val="75000"/>
                </a:prstClr>
              </a:solidFill>
              <a:effectLst/>
              <a:uLnTx/>
              <a:uFillTx/>
              <a:latin typeface="Arial" panose="020B0604020202020204" pitchFamily="34" charset="0"/>
              <a:ea typeface="华文中宋" charset="0"/>
              <a:cs typeface="+mn-cs"/>
            </a:endParaRPr>
          </a:p>
        </p:txBody>
      </p:sp>
      <p:sp>
        <p:nvSpPr>
          <p:cNvPr id="10" name="TextBox 23">
            <a:extLst>
              <a:ext uri="{FF2B5EF4-FFF2-40B4-BE49-F238E27FC236}">
                <a16:creationId xmlns:a16="http://schemas.microsoft.com/office/drawing/2014/main" id="{CA0182D0-0237-9344-ACC9-52E8D569A696}"/>
              </a:ext>
            </a:extLst>
          </p:cNvPr>
          <p:cNvSpPr txBox="1">
            <a:spLocks noChangeArrowheads="1"/>
          </p:cNvSpPr>
          <p:nvPr/>
        </p:nvSpPr>
        <p:spPr bwMode="auto">
          <a:xfrm>
            <a:off x="3792855" y="3183795"/>
            <a:ext cx="8399145" cy="1822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3765" eaLnBrk="1" fontAlgn="base" hangingPunct="1">
              <a:lnSpc>
                <a:spcPct val="150000"/>
              </a:lnSpc>
              <a:spcBef>
                <a:spcPct val="0"/>
              </a:spcBef>
              <a:spcAft>
                <a:spcPct val="0"/>
              </a:spcAft>
              <a:defRPr/>
            </a:pPr>
            <a:r>
              <a:rPr lang="en-US" altLang="zh-CN" sz="2600" dirty="0">
                <a:solidFill>
                  <a:srgbClr val="FFFFFF"/>
                </a:solidFill>
                <a:latin typeface="微软雅黑" panose="020B0503020204020204" pitchFamily="34" charset="-122"/>
                <a:ea typeface="微软雅黑" panose="020B0503020204020204" pitchFamily="34" charset="-122"/>
              </a:rPr>
              <a:t>◎</a:t>
            </a:r>
            <a:r>
              <a:rPr lang="zh-CN" altLang="en-US" sz="2600" dirty="0">
                <a:solidFill>
                  <a:srgbClr val="FFFFFF"/>
                </a:solidFill>
                <a:latin typeface="微软雅黑" panose="020B0503020204020204" pitchFamily="34" charset="-122"/>
                <a:ea typeface="微软雅黑" panose="020B0503020204020204" pitchFamily="34" charset="-122"/>
              </a:rPr>
              <a:t> 研究目的</a:t>
            </a:r>
            <a:r>
              <a:rPr kumimoji="0" lang="zh-CN" altLang="en-US" sz="26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     </a:t>
            </a:r>
            <a:r>
              <a:rPr lang="en-US" altLang="zh-CN" sz="2600" dirty="0">
                <a:solidFill>
                  <a:srgbClr val="FFFFFF"/>
                </a:solidFill>
                <a:latin typeface="微软雅黑" panose="020B0503020204020204" pitchFamily="34" charset="-122"/>
                <a:ea typeface="微软雅黑" panose="020B0503020204020204" pitchFamily="34" charset="-122"/>
              </a:rPr>
              <a:t>◎</a:t>
            </a:r>
            <a:r>
              <a:rPr lang="zh-CN" altLang="en-US" sz="2600" dirty="0">
                <a:solidFill>
                  <a:srgbClr val="FFFFFF"/>
                </a:solidFill>
                <a:latin typeface="微软雅黑" panose="020B0503020204020204" pitchFamily="34" charset="-122"/>
                <a:ea typeface="微软雅黑" panose="020B0503020204020204" pitchFamily="34" charset="-122"/>
              </a:rPr>
              <a:t> 研究方法     </a:t>
            </a:r>
            <a:endParaRPr lang="en-US" altLang="zh-CN" sz="2600" dirty="0">
              <a:solidFill>
                <a:srgbClr val="FFFFFF"/>
              </a:solidFill>
              <a:latin typeface="微软雅黑" panose="020B0503020204020204" pitchFamily="34" charset="-122"/>
              <a:ea typeface="微软雅黑" panose="020B0503020204020204" pitchFamily="34" charset="-122"/>
            </a:endParaRPr>
          </a:p>
          <a:p>
            <a:pPr defTabSz="913765" eaLnBrk="1" fontAlgn="base" hangingPunct="1">
              <a:lnSpc>
                <a:spcPct val="150000"/>
              </a:lnSpc>
              <a:spcBef>
                <a:spcPct val="0"/>
              </a:spcBef>
              <a:spcAft>
                <a:spcPct val="0"/>
              </a:spcAft>
              <a:defRPr/>
            </a:pPr>
            <a:r>
              <a:rPr lang="en-US" altLang="zh-CN" sz="2600" dirty="0">
                <a:solidFill>
                  <a:srgbClr val="FFFFFF"/>
                </a:solidFill>
                <a:latin typeface="微软雅黑" panose="020B0503020204020204" pitchFamily="34" charset="-122"/>
                <a:ea typeface="微软雅黑" panose="020B0503020204020204" pitchFamily="34" charset="-122"/>
              </a:rPr>
              <a:t>◎</a:t>
            </a:r>
            <a:r>
              <a:rPr lang="zh-CN" altLang="en-US" sz="2600" dirty="0">
                <a:solidFill>
                  <a:srgbClr val="FFFFFF"/>
                </a:solidFill>
                <a:latin typeface="微软雅黑" panose="020B0503020204020204" pitchFamily="34" charset="-122"/>
                <a:ea typeface="微软雅黑" panose="020B0503020204020204" pitchFamily="34" charset="-122"/>
              </a:rPr>
              <a:t> 研究结果     </a:t>
            </a:r>
            <a:r>
              <a:rPr lang="en-US" altLang="zh-CN" sz="2600" dirty="0">
                <a:solidFill>
                  <a:srgbClr val="FFFFFF"/>
                </a:solidFill>
                <a:latin typeface="微软雅黑" panose="020B0503020204020204" pitchFamily="34" charset="-122"/>
                <a:ea typeface="微软雅黑" panose="020B0503020204020204" pitchFamily="34" charset="-122"/>
              </a:rPr>
              <a:t>◎</a:t>
            </a:r>
            <a:r>
              <a:rPr lang="zh-CN" altLang="en-US" sz="2600" dirty="0">
                <a:solidFill>
                  <a:srgbClr val="FFFFFF"/>
                </a:solidFill>
                <a:latin typeface="微软雅黑" panose="020B0503020204020204" pitchFamily="34" charset="-122"/>
                <a:ea typeface="微软雅黑" panose="020B0503020204020204" pitchFamily="34" charset="-122"/>
              </a:rPr>
              <a:t> 研究总结     </a:t>
            </a:r>
            <a:endParaRPr lang="en-US" altLang="zh-CN" sz="2600" dirty="0">
              <a:solidFill>
                <a:srgbClr val="FFFFFF"/>
              </a:solidFill>
              <a:latin typeface="微软雅黑" panose="020B0503020204020204" pitchFamily="34" charset="-122"/>
              <a:ea typeface="微软雅黑" panose="020B0503020204020204" pitchFamily="34" charset="-122"/>
            </a:endParaRPr>
          </a:p>
          <a:p>
            <a:pPr defTabSz="913765" eaLnBrk="1" fontAlgn="base" hangingPunct="1">
              <a:lnSpc>
                <a:spcPct val="150000"/>
              </a:lnSpc>
              <a:spcBef>
                <a:spcPct val="0"/>
              </a:spcBef>
              <a:spcAft>
                <a:spcPct val="0"/>
              </a:spcAft>
              <a:defRPr/>
            </a:pPr>
            <a:endParaRPr kumimoji="0" lang="en-US" altLang="zh-CN" sz="26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234975935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0"/>
            <a:ext cx="10515600" cy="1021543"/>
          </a:xfrm>
        </p:spPr>
        <p:txBody>
          <a:bodyPr>
            <a:normAutofit/>
          </a:bodyPr>
          <a:lstStyle/>
          <a:p>
            <a:r>
              <a:rPr lang="en-US" altLang="zh-CN" dirty="0">
                <a:sym typeface="+mn-ea"/>
              </a:rPr>
              <a:t>2 . 1 </a:t>
            </a:r>
            <a:r>
              <a:rPr lang="zh-CN" altLang="en-US" dirty="0">
                <a:sym typeface="+mn-ea"/>
              </a:rPr>
              <a:t> 研究目的</a:t>
            </a:r>
            <a:r>
              <a:rPr lang="en-US" altLang="zh-CN" dirty="0">
                <a:sym typeface="+mn-ea"/>
              </a:rPr>
              <a:t> --- </a:t>
            </a:r>
            <a:r>
              <a:rPr lang="zh-CN" altLang="en-US" dirty="0">
                <a:sym typeface="+mn-ea"/>
              </a:rPr>
              <a:t>研究背景</a:t>
            </a:r>
          </a:p>
        </p:txBody>
      </p:sp>
      <p:sp>
        <p:nvSpPr>
          <p:cNvPr id="3" name="内容占位符 2"/>
          <p:cNvSpPr>
            <a:spLocks noGrp="1"/>
          </p:cNvSpPr>
          <p:nvPr>
            <p:ph idx="1"/>
          </p:nvPr>
        </p:nvSpPr>
        <p:spPr>
          <a:xfrm>
            <a:off x="1454785" y="8635013"/>
            <a:ext cx="10515600" cy="5061482"/>
          </a:xfrm>
        </p:spPr>
        <p:txBody>
          <a:bodyPr/>
          <a:lstStyle/>
          <a:p>
            <a:pPr marL="0" indent="0">
              <a:buNone/>
            </a:pPr>
            <a:r>
              <a:rPr lang="en-US" altLang="zh-CN" dirty="0"/>
              <a:t> </a:t>
            </a:r>
          </a:p>
        </p:txBody>
      </p:sp>
      <p:sp>
        <p:nvSpPr>
          <p:cNvPr id="16" name="内容占位符 2">
            <a:extLst>
              <a:ext uri="{FF2B5EF4-FFF2-40B4-BE49-F238E27FC236}">
                <a16:creationId xmlns:a16="http://schemas.microsoft.com/office/drawing/2014/main" id="{5CA65E2F-9844-614C-B126-FCD6A8601275}"/>
              </a:ext>
            </a:extLst>
          </p:cNvPr>
          <p:cNvSpPr txBox="1">
            <a:spLocks/>
          </p:cNvSpPr>
          <p:nvPr/>
        </p:nvSpPr>
        <p:spPr>
          <a:xfrm>
            <a:off x="838200" y="1340485"/>
            <a:ext cx="10909300" cy="50615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3200" dirty="0"/>
              <a:t>解决问题：</a:t>
            </a:r>
            <a:endParaRPr lang="en-US" altLang="zh-CN" sz="3200" dirty="0"/>
          </a:p>
          <a:p>
            <a:pPr lvl="1"/>
            <a:r>
              <a:rPr lang="en" altLang="zh-CN" sz="2800" dirty="0"/>
              <a:t>Crawl strategies</a:t>
            </a:r>
          </a:p>
          <a:p>
            <a:pPr lvl="1"/>
            <a:r>
              <a:rPr lang="en" altLang="zh-CN" sz="2800" dirty="0"/>
              <a:t>Sociology of Content Creation</a:t>
            </a:r>
          </a:p>
          <a:p>
            <a:pPr lvl="1"/>
            <a:r>
              <a:rPr lang="en" altLang="zh-CN" sz="2800" dirty="0"/>
              <a:t>behavior of Web algorithms </a:t>
            </a:r>
          </a:p>
          <a:p>
            <a:pPr lvl="1"/>
            <a:r>
              <a:rPr lang="en" altLang="zh-CN" sz="2800" dirty="0"/>
              <a:t>Evolution of Web structures </a:t>
            </a:r>
          </a:p>
          <a:p>
            <a:pPr lvl="1"/>
            <a:r>
              <a:rPr lang="en" altLang="zh-CN" sz="2800" dirty="0"/>
              <a:t>New phenomena in the Web graph</a:t>
            </a:r>
          </a:p>
          <a:p>
            <a:pPr lvl="1"/>
            <a:endParaRPr lang="en" altLang="zh-CN" sz="2800" dirty="0"/>
          </a:p>
          <a:p>
            <a:r>
              <a:rPr lang="zh-CN" altLang="en-US" sz="3200" dirty="0"/>
              <a:t>研究意义：</a:t>
            </a:r>
            <a:endParaRPr lang="en-US" altLang="zh-CN" sz="3200" dirty="0"/>
          </a:p>
          <a:p>
            <a:pPr lvl="1"/>
            <a:r>
              <a:rPr lang="en" altLang="zh-CN" sz="2800" dirty="0"/>
              <a:t> crawling, searching and community discovery, and the sociological phenomena</a:t>
            </a:r>
            <a:endParaRPr lang="en-US" altLang="zh-CN" sz="3200" dirty="0"/>
          </a:p>
          <a:p>
            <a:pPr lvl="1"/>
            <a:endParaRPr lang="zh-CN" altLang="en-US" sz="3200" dirty="0"/>
          </a:p>
        </p:txBody>
      </p:sp>
      <p:sp>
        <p:nvSpPr>
          <p:cNvPr id="8" name="灯片编号占位符 7">
            <a:extLst>
              <a:ext uri="{FF2B5EF4-FFF2-40B4-BE49-F238E27FC236}">
                <a16:creationId xmlns:a16="http://schemas.microsoft.com/office/drawing/2014/main" id="{1A0BA18B-F26D-D049-BCD8-3124B499AAEF}"/>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EADB0674-9F2F-9048-8F8C-240B2AE1FAC2}" type="slidenum">
              <a:rPr kumimoji="0" lang="zh-CN" altLang="en-US" sz="12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华文中宋" charset="0"/>
                <a:cs typeface="+mn-cs"/>
              </a:rPr>
              <a:t>9</a:t>
            </a:fld>
            <a:endParaRPr kumimoji="0" lang="en-US" altLang="zh-CN" sz="1200" b="1" i="0" u="none" strike="noStrike" kern="1200" cap="none" spc="0" normalizeH="0" baseline="0" noProof="0">
              <a:ln>
                <a:noFill/>
              </a:ln>
              <a:solidFill>
                <a:prstClr val="black">
                  <a:tint val="75000"/>
                </a:prstClr>
              </a:solidFill>
              <a:effectLst/>
              <a:uLnTx/>
              <a:uFillTx/>
              <a:latin typeface="Arial" panose="020B0604020202020204" pitchFamily="34" charset="0"/>
              <a:ea typeface="华文中宋" charset="0"/>
              <a:cs typeface="+mn-cs"/>
            </a:endParaRPr>
          </a:p>
        </p:txBody>
      </p:sp>
    </p:spTree>
    <p:extLst>
      <p:ext uri="{BB962C8B-B14F-4D97-AF65-F5344CB8AC3E}">
        <p14:creationId xmlns:p14="http://schemas.microsoft.com/office/powerpoint/2010/main" val="1819471298"/>
      </p:ext>
    </p:extLst>
  </p:cSld>
  <p:clrMapOvr>
    <a:masterClrMapping/>
  </p:clrMapOvr>
</p:sld>
</file>

<file path=ppt/theme/theme1.xml><?xml version="1.0" encoding="utf-8"?>
<a:theme xmlns:a="http://schemas.openxmlformats.org/drawingml/2006/main" name="A000120140530A99PPBG">
  <a:themeElements>
    <a:clrScheme name="自定义 1">
      <a:dk1>
        <a:srgbClr val="000000"/>
      </a:dk1>
      <a:lt1>
        <a:srgbClr val="FFFFFF"/>
      </a:lt1>
      <a:dk2>
        <a:srgbClr val="768395"/>
      </a:dk2>
      <a:lt2>
        <a:srgbClr val="F0F0F0"/>
      </a:lt2>
      <a:accent1>
        <a:srgbClr val="0C4994"/>
      </a:accent1>
      <a:accent2>
        <a:srgbClr val="0AA3D4"/>
      </a:accent2>
      <a:accent3>
        <a:srgbClr val="DB1F1F"/>
      </a:accent3>
      <a:accent4>
        <a:srgbClr val="247B95"/>
      </a:accent4>
      <a:accent5>
        <a:srgbClr val="AE1324"/>
      </a:accent5>
      <a:accent6>
        <a:srgbClr val="045A88"/>
      </a:accent6>
      <a:hlink>
        <a:srgbClr val="004986"/>
      </a:hlink>
      <a:folHlink>
        <a:srgbClr val="BFBFBF"/>
      </a:folHlink>
    </a:clrScheme>
    <a:fontScheme name="雅黑">
      <a:majorFont>
        <a:latin typeface="Impact"/>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2135</TotalTime>
  <Words>4993</Words>
  <Application>Microsoft Macintosh PowerPoint</Application>
  <PresentationFormat>宽屏</PresentationFormat>
  <Paragraphs>380</Paragraphs>
  <Slides>46</Slides>
  <Notes>46</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46</vt:i4>
      </vt:variant>
    </vt:vector>
  </HeadingPairs>
  <TitlesOfParts>
    <vt:vector size="51" baseType="lpstr">
      <vt:lpstr>等线</vt:lpstr>
      <vt:lpstr>微软雅黑</vt:lpstr>
      <vt:lpstr>Arial</vt:lpstr>
      <vt:lpstr>Impact</vt:lpstr>
      <vt:lpstr>A000120140530A99PPBG</vt:lpstr>
      <vt:lpstr>Homework 1  分享</vt:lpstr>
      <vt:lpstr>PowerPoint 演示文稿</vt:lpstr>
      <vt:lpstr>PowerPoint 演示文稿</vt:lpstr>
      <vt:lpstr>1 . 1  Question 1</vt:lpstr>
      <vt:lpstr>1 . 1  Question 1 --- Q 1_1</vt:lpstr>
      <vt:lpstr>1 . 1  Question 1 --- Q 1_1</vt:lpstr>
      <vt:lpstr>1 . 1  Question 1 --- Q 1_2</vt:lpstr>
      <vt:lpstr>PowerPoint 演示文稿</vt:lpstr>
      <vt:lpstr>2 . 1  研究目的 --- 研究背景</vt:lpstr>
      <vt:lpstr>2 . 1  研究目的 --- 研究简介</vt:lpstr>
      <vt:lpstr>2 . 1  研究目的 --- 相关工作</vt:lpstr>
      <vt:lpstr>2 . 2  研究方法 --- 相关算法</vt:lpstr>
      <vt:lpstr>2 . 3  研究结果 --- Degree distributions </vt:lpstr>
      <vt:lpstr>2 . 3  研究结果 --- Undirected connected components </vt:lpstr>
      <vt:lpstr>2 . 3  研究结果 --- Strongly connected components </vt:lpstr>
      <vt:lpstr>2 . 3  研究结果 --- Random-start BFS</vt:lpstr>
      <vt:lpstr>2 . 3  研究结果 --- 领结结构</vt:lpstr>
      <vt:lpstr>2 . 4  研究总结 --- 未来工作</vt:lpstr>
      <vt:lpstr>PowerPoint 演示文稿</vt:lpstr>
      <vt:lpstr>3 . 1  Question 2</vt:lpstr>
      <vt:lpstr>3 . 1  Question 2 --- Q 2_1</vt:lpstr>
      <vt:lpstr>3 . 1  Question 2 --- Q 2_1</vt:lpstr>
      <vt:lpstr>3 . 2  Question 2 --- Q 2_2</vt:lpstr>
      <vt:lpstr>3 . 2  Question 2 --- Q 2_2</vt:lpstr>
      <vt:lpstr>3 . 3  Question 2 --- Q 2_3</vt:lpstr>
      <vt:lpstr>3 . 3  Question 2 --- Q 2_3</vt:lpstr>
      <vt:lpstr>3 . 3  Question 2 --- Q 2_3</vt:lpstr>
      <vt:lpstr>3 . 4  Question 2 --- Q 2_4</vt:lpstr>
      <vt:lpstr>3 . 4  Question 2 --- Q 2_4</vt:lpstr>
      <vt:lpstr>PowerPoint 演示文稿</vt:lpstr>
      <vt:lpstr>4 . 1  Question 3 </vt:lpstr>
      <vt:lpstr>4 . 1  Question 3 --- Q 3_1</vt:lpstr>
      <vt:lpstr>4 . 1  Question 3 --- Q 3_1</vt:lpstr>
      <vt:lpstr>4 . 1  Question 3 --- Q 3_1</vt:lpstr>
      <vt:lpstr>4 . 2  Question 3 --- Q 3_2</vt:lpstr>
      <vt:lpstr>4 . 2  Question 3 --- Q 3_2</vt:lpstr>
      <vt:lpstr>4 . 2  Question 3 --- Q 3_2</vt:lpstr>
      <vt:lpstr>4 . 3  Question 3 --- Q 3_3</vt:lpstr>
      <vt:lpstr>4 . 3  Question 3 --- Q 3_3</vt:lpstr>
      <vt:lpstr>4 . 3  Question 3 --- Q 3_3</vt:lpstr>
      <vt:lpstr>4 . 4  Question 3 --- Q 3_4</vt:lpstr>
      <vt:lpstr>4 . 4  Question 3 --- Q 3_4</vt:lpstr>
      <vt:lpstr>4 . 4  Question 3 --- Q 3_4</vt:lpstr>
      <vt:lpstr>4 . 5  Question 3 --- Q 3_5</vt:lpstr>
      <vt:lpstr>4 . 5  Question 3 --- Q 3_5</vt:lpstr>
      <vt:lpstr>4 . 5  Question 3 --- Q 3_5</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WJT</dc:creator>
  <cp:lastModifiedBy>刘 哲</cp:lastModifiedBy>
  <cp:revision>169</cp:revision>
  <dcterms:created xsi:type="dcterms:W3CDTF">2018-10-31T07:38:19Z</dcterms:created>
  <dcterms:modified xsi:type="dcterms:W3CDTF">2019-04-02T07:42:01Z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2052-1.2.5.490</vt:lpwstr>
  </property>
</Properties>
</file>